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9"/>
  </p:notesMasterIdLst>
  <p:sldIdLst>
    <p:sldId id="256" r:id="rId2"/>
    <p:sldId id="267" r:id="rId3"/>
    <p:sldId id="303" r:id="rId4"/>
    <p:sldId id="327" r:id="rId5"/>
    <p:sldId id="314" r:id="rId6"/>
    <p:sldId id="269" r:id="rId7"/>
    <p:sldId id="328" r:id="rId8"/>
    <p:sldId id="304" r:id="rId9"/>
    <p:sldId id="338" r:id="rId10"/>
    <p:sldId id="302" r:id="rId11"/>
    <p:sldId id="330" r:id="rId12"/>
    <p:sldId id="339" r:id="rId13"/>
    <p:sldId id="315" r:id="rId14"/>
    <p:sldId id="329" r:id="rId15"/>
    <p:sldId id="333" r:id="rId16"/>
    <p:sldId id="340" r:id="rId17"/>
    <p:sldId id="342" r:id="rId18"/>
    <p:sldId id="341" r:id="rId19"/>
    <p:sldId id="343" r:id="rId20"/>
    <p:sldId id="344" r:id="rId21"/>
    <p:sldId id="345" r:id="rId22"/>
    <p:sldId id="346" r:id="rId23"/>
    <p:sldId id="347" r:id="rId24"/>
    <p:sldId id="349" r:id="rId25"/>
    <p:sldId id="348" r:id="rId26"/>
    <p:sldId id="350" r:id="rId27"/>
    <p:sldId id="351" r:id="rId28"/>
    <p:sldId id="311" r:id="rId29"/>
    <p:sldId id="282" r:id="rId30"/>
    <p:sldId id="286" r:id="rId31"/>
    <p:sldId id="283" r:id="rId32"/>
    <p:sldId id="297" r:id="rId33"/>
    <p:sldId id="321" r:id="rId34"/>
    <p:sldId id="352" r:id="rId35"/>
    <p:sldId id="294" r:id="rId36"/>
    <p:sldId id="284" r:id="rId37"/>
    <p:sldId id="289" r:id="rId38"/>
    <p:sldId id="290" r:id="rId39"/>
    <p:sldId id="313" r:id="rId40"/>
    <p:sldId id="322" r:id="rId41"/>
    <p:sldId id="295" r:id="rId42"/>
    <p:sldId id="353" r:id="rId43"/>
    <p:sldId id="325" r:id="rId44"/>
    <p:sldId id="326" r:id="rId45"/>
    <p:sldId id="337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6E590C"/>
    <a:srgbClr val="FFCCCC"/>
    <a:srgbClr val="FFCCFF"/>
    <a:srgbClr val="E2FFD9"/>
    <a:srgbClr val="D0FFC1"/>
    <a:srgbClr val="58F69F"/>
    <a:srgbClr val="B7FBD6"/>
    <a:srgbClr val="FDF1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4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6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6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7.jpeg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7.jpeg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8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19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777777777779605E-3"/>
          <c:y val="4.6296296296297404E-3"/>
          <c:w val="0.97696106736658794"/>
          <c:h val="0.83805555555556865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8.5779635602599696E-3"/>
                  <c:y val="-2.6913497907522406E-2"/>
                </c:manualLayout>
              </c:layout>
              <c:showVal val="1"/>
            </c:dLbl>
            <c:dLbl>
              <c:idx val="1"/>
              <c:layout>
                <c:manualLayout>
                  <c:x val="5.364724636348308E-4"/>
                  <c:y val="-2.4346645276228072E-2"/>
                </c:manualLayout>
              </c:layout>
              <c:showVal val="1"/>
            </c:dLbl>
            <c:dLbl>
              <c:idx val="2"/>
              <c:layout>
                <c:manualLayout>
                  <c:x val="4.2684230848116294E-3"/>
                  <c:y val="-6.4964444404387919E-3"/>
                </c:manualLayout>
              </c:layout>
              <c:showVal val="1"/>
            </c:dLbl>
            <c:dLbl>
              <c:idx val="3"/>
              <c:layout>
                <c:manualLayout>
                  <c:x val="-4.416105073667040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1552894360178125E-3"/>
                  <c:y val="-2.36178081409846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Лист1!$B$5:$F$5</c:f>
              <c:strCache>
                <c:ptCount val="5"/>
                <c:pt idx="0">
                  <c:v>2017 г.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107.6</c:v>
                </c:pt>
                <c:pt idx="1">
                  <c:v>98.1</c:v>
                </c:pt>
                <c:pt idx="2" formatCode="0.0">
                  <c:v>194</c:v>
                </c:pt>
                <c:pt idx="3">
                  <c:v>249.8</c:v>
                </c:pt>
                <c:pt idx="4" formatCode="0.0">
                  <c:v>100</c:v>
                </c:pt>
              </c:numCache>
            </c:numRef>
          </c:val>
        </c:ser>
        <c:dLbls>
          <c:showVal val="1"/>
        </c:dLbls>
        <c:gapWidth val="18"/>
        <c:overlap val="14"/>
        <c:axId val="161561216"/>
        <c:axId val="167179008"/>
      </c:barChart>
      <c:dateAx>
        <c:axId val="161561216"/>
        <c:scaling>
          <c:orientation val="minMax"/>
        </c:scaling>
        <c:axPos val="b"/>
        <c:tickLblPos val="low"/>
        <c:txPr>
          <a:bodyPr/>
          <a:lstStyle/>
          <a:p>
            <a:pPr>
              <a:defRPr sz="900" kern="1000" cap="none" spc="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179008"/>
        <c:crosses val="autoZero"/>
        <c:lblOffset val="50"/>
        <c:baseTimeUnit val="days"/>
        <c:majorUnit val="1"/>
      </c:dateAx>
      <c:valAx>
        <c:axId val="167179008"/>
        <c:scaling>
          <c:orientation val="minMax"/>
        </c:scaling>
        <c:delete val="1"/>
        <c:axPos val="l"/>
        <c:numFmt formatCode="General" sourceLinked="1"/>
        <c:tickLblPos val="none"/>
        <c:crossAx val="161561216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584003604270851"/>
          <c:y val="0.12517471318466888"/>
          <c:w val="0.67713947562789389"/>
          <c:h val="0.641962428316627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 h="101600"/>
              <a:bevelB w="101600" h="101600"/>
            </a:sp3d>
          </c:spPr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ood" dir="t"/>
              </a:scene3d>
              <a:sp3d prstMaterial="dkEdge">
                <a:bevelT w="101600" h="101600"/>
                <a:bevelB w="101600" h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 h="101600"/>
                <a:bevelB w="101600" h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22,6%;                                                  412,0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412</c:v>
                </c:pt>
                <c:pt idx="1">
                  <c:v>1409.8</c:v>
                </c:pt>
              </c:numCache>
            </c:numRef>
          </c:val>
        </c:ser>
        <c:firstSliceAng val="0"/>
        <c:holeSize val="50"/>
      </c:doughnutChart>
      <c:spPr>
        <a:ln w="15875" cap="flat"/>
        <a:effectLst>
          <a:innerShdw blurRad="63500" dist="50800" dir="13500000">
            <a:srgbClr val="FF00FF">
              <a:alpha val="50000"/>
            </a:srgbClr>
          </a:innerShdw>
        </a:effectLst>
        <a:scene3d>
          <a:camera prst="orthographicFront"/>
          <a:lightRig rig="threePt" dir="t"/>
        </a:scene3d>
        <a:sp3d prstMaterial="dkEdge"/>
      </c:spPr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651341253842849"/>
          <c:y val="0.77692918956572465"/>
          <c:w val="0.87348658746157293"/>
          <c:h val="0.22307048600903584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598573573573574"/>
          <c:y val="0.11520122320375212"/>
          <c:w val="0.61057582582582592"/>
          <c:h val="0.610575825825825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12700"/>
            <a:effectLst/>
            <a:scene3d>
              <a:camera prst="orthographicFront"/>
              <a:lightRig rig="flood" dir="t"/>
            </a:scene3d>
            <a:sp3d prstMaterial="dkEdge">
              <a:bevelT w="101600" h="101600"/>
              <a:bevelB w="101600" h="101600"/>
            </a:sp3d>
          </c:spPr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2700"/>
              <a:effectLst/>
              <a:scene3d>
                <a:camera prst="orthographicFront"/>
                <a:lightRig rig="flood" dir="t"/>
              </a:scene3d>
              <a:sp3d prstMaterial="dkEdge">
                <a:bevelT w="101600" h="101600"/>
                <a:bevelB w="101600" h="101600"/>
              </a:sp3d>
            </c:spPr>
          </c:dPt>
          <c:dPt>
            <c:idx val="1"/>
            <c:spPr>
              <a:solidFill>
                <a:srgbClr val="00B0F0"/>
              </a:solidFill>
              <a:ln w="12700"/>
              <a:effectLst/>
              <a:scene3d>
                <a:camera prst="orthographicFront"/>
                <a:lightRig rig="flood" dir="t"/>
              </a:scene3d>
              <a:sp3d prstMaterial="dkEdge">
                <a:bevelT w="101600" h="101600"/>
                <a:bevelB w="101600" h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22,5%;                                                    445,9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445.9</c:v>
                </c:pt>
                <c:pt idx="1">
                  <c:v>1532.1999999999998</c:v>
                </c:pt>
              </c:numCache>
            </c:numRef>
          </c:val>
        </c:ser>
        <c:firstSliceAng val="0"/>
        <c:holeSize val="50"/>
      </c:doughnut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h="6350"/>
        </a:sp3d>
      </c:spPr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1407626742305889E-2"/>
          <c:y val="0.76282507507508701"/>
          <c:w val="0.76575164639151405"/>
          <c:h val="0.2371749249249248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699496338384391"/>
          <c:y val="9.6659472997863885E-2"/>
          <c:w val="0.63489789789790063"/>
          <c:h val="0.634897897897900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23,5%;                                                470,6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470.6</c:v>
                </c:pt>
                <c:pt idx="1">
                  <c:v>1532.9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5345345345345708E-2"/>
          <c:y val="0.76875326195258564"/>
          <c:w val="0.90465465465466011"/>
          <c:h val="0.2312467380474169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18911393398417"/>
          <c:y val="7.6409667688474736E-2"/>
          <c:w val="0.65424009858903975"/>
          <c:h val="0.610898064806788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24,1%;                                                495,7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495.7</c:v>
                </c:pt>
                <c:pt idx="1">
                  <c:v>1557.1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456378277278761E-2"/>
          <c:y val="0.65227179280501102"/>
          <c:w val="0.98154362172271437"/>
          <c:h val="0.34772820719499775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9473492966311E-2"/>
          <c:y val="0.11156714888867372"/>
          <c:w val="0.63398862448184068"/>
          <c:h val="0.556095790482224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explosion val="4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27,5%;                                                491,2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491.2</c:v>
                </c:pt>
                <c:pt idx="1">
                  <c:v>1294.5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835603740424617E-2"/>
          <c:y val="0.52431024647504842"/>
          <c:w val="0.9753424149616986"/>
          <c:h val="0.4676404337981666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390549030627514"/>
          <c:y val="8.9925264550265699E-2"/>
          <c:w val="0.56098577560769269"/>
          <c:h val="0.592852513227513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4,0%;                                                  73,4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73.400000000000006</c:v>
                </c:pt>
                <c:pt idx="1">
                  <c:v>1748.3999999999999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869965936307216"/>
          <c:y val="0.74325108417324071"/>
          <c:w val="0.78713477594501247"/>
          <c:h val="0.25674891582675935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515148207450178"/>
          <c:y val="7.9994977411162974E-2"/>
          <c:w val="0.62630601227848692"/>
          <c:h val="0.588136183908744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3,9%;                                                 77,0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77</c:v>
                </c:pt>
                <c:pt idx="1">
                  <c:v>1901.1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5992330556952201E-2"/>
          <c:y val="0.72768343340073283"/>
          <c:w val="0.97400766944304784"/>
          <c:h val="0.21764209954463673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77009934887504"/>
          <c:y val="8.6233465608465648E-2"/>
          <c:w val="0.59868507482688704"/>
          <c:h val="0.59977910052910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4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3,6%;                                                  71,8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71.8</c:v>
                </c:pt>
                <c:pt idx="1">
                  <c:v>1931.7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3150964417257991"/>
          <c:w val="1"/>
          <c:h val="0.26145915184417934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60159263956587"/>
          <c:y val="0.12752951366382537"/>
          <c:w val="0.69170846388058693"/>
          <c:h val="0.55746314264427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73,6%;                                                  1 455,2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1455.2</c:v>
                </c:pt>
                <c:pt idx="1">
                  <c:v>522.89999999999986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521971989017312"/>
          <c:w val="1"/>
          <c:h val="0.22774785876088641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1787828749766"/>
          <c:y val="0.12436759369531998"/>
          <c:w val="0.6236842638811817"/>
          <c:h val="0.53717393050602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72,9%;                                                  1 461,0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1461</c:v>
                </c:pt>
                <c:pt idx="1">
                  <c:v>542.5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7542108210834E-3"/>
          <c:y val="0.76359686651975223"/>
          <c:w val="0.99441024578917858"/>
          <c:h val="0.21068778005567071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666568572171848E-2"/>
          <c:y val="0"/>
          <c:w val="0.98333333333333328"/>
          <c:h val="0.83134560473710661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 cap="flat" cmpd="sng" algn="ctr">
              <a:solidFill>
                <a:srgbClr val="00B050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1.5985478875743036E-3"/>
                  <c:y val="9.3043928639208073E-2"/>
                </c:manualLayout>
              </c:layout>
              <c:showVal val="1"/>
            </c:dLbl>
            <c:dLbl>
              <c:idx val="1"/>
              <c:layout>
                <c:manualLayout>
                  <c:x val="7.6348907207709094E-4"/>
                  <c:y val="9.3259100202032763E-2"/>
                </c:manualLayout>
              </c:layout>
              <c:showVal val="1"/>
            </c:dLbl>
            <c:dLbl>
              <c:idx val="2"/>
              <c:layout>
                <c:manualLayout>
                  <c:x val="3.5290475456169245E-4"/>
                  <c:y val="9.1839856501513523E-2"/>
                </c:manualLayout>
              </c:layout>
              <c:showVal val="1"/>
            </c:dLbl>
            <c:dLbl>
              <c:idx val="3"/>
              <c:layout>
                <c:manualLayout>
                  <c:x val="-1.0163374419231653E-3"/>
                  <c:y val="9.6731994614998443E-2"/>
                </c:manualLayout>
              </c:layout>
              <c:showVal val="1"/>
            </c:dLbl>
            <c:dLbl>
              <c:idx val="4"/>
              <c:layout>
                <c:manualLayout>
                  <c:x val="6.2882494958925352E-4"/>
                  <c:y val="6.44879964099991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2017 г. (Факт)</c:v>
                </c:pt>
                <c:pt idx="1">
                  <c:v>2018 г.  (Оценка)</c:v>
                </c:pt>
                <c:pt idx="2">
                  <c:v>2019 г.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10369.799999999987</c:v>
                </c:pt>
                <c:pt idx="1">
                  <c:v>11700.5</c:v>
                </c:pt>
                <c:pt idx="2">
                  <c:v>14758.9</c:v>
                </c:pt>
                <c:pt idx="3">
                  <c:v>23362.2</c:v>
                </c:pt>
                <c:pt idx="4">
                  <c:v>23525.4</c:v>
                </c:pt>
              </c:numCache>
            </c:numRef>
          </c:val>
        </c:ser>
        <c:gapWidth val="14"/>
        <c:overlap val="15"/>
        <c:axId val="166251136"/>
        <c:axId val="166494592"/>
      </c:barChart>
      <c:catAx>
        <c:axId val="16625113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66494592"/>
        <c:crosses val="autoZero"/>
        <c:auto val="1"/>
        <c:lblAlgn val="ctr"/>
        <c:lblOffset val="100"/>
      </c:catAx>
      <c:valAx>
        <c:axId val="166494592"/>
        <c:scaling>
          <c:orientation val="minMax"/>
        </c:scaling>
        <c:delete val="1"/>
        <c:axPos val="l"/>
        <c:numFmt formatCode="#,##0.0" sourceLinked="1"/>
        <c:tickLblPos val="none"/>
        <c:crossAx val="166251136"/>
        <c:crosses val="autoZero"/>
        <c:crossBetween val="between"/>
      </c:valAx>
    </c:plotArea>
    <c:plotVisOnly val="1"/>
    <c:dispBlanksAs val="gap"/>
  </c:chart>
  <c:spPr>
    <a:ln w="66675"/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60159263956587"/>
          <c:y val="0.12752951366382537"/>
          <c:w val="0.69170846388058715"/>
          <c:h val="0.55746314264427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73,4%;                                                  1 336,5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1336.5</c:v>
                </c:pt>
                <c:pt idx="1">
                  <c:v>485.29999999999899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2811295201755855"/>
          <c:w val="0.99441007538054038"/>
          <c:h val="0.26485477396399953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1787828749766"/>
          <c:y val="0.12436759369531998"/>
          <c:w val="0.62368426388118192"/>
          <c:h val="0.53717393050602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72,4%;                                                  1 485,5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1485.5</c:v>
                </c:pt>
                <c:pt idx="1">
                  <c:v>567.30000000000018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7341548163514E-3"/>
          <c:y val="0.75358632862644359"/>
          <c:w val="0.86026262925418862"/>
          <c:h val="0.1954669448010274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1787828749766"/>
          <c:y val="0.11325286581905195"/>
          <c:w val="0.64451771653543832"/>
          <c:h val="0.541887540867609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17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68,5%;                                                  1 223,1 млн.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1223.0999999999999</c:v>
                </c:pt>
                <c:pt idx="1">
                  <c:v>562.60000000000014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2811295201755855"/>
          <c:w val="0.9893914041994788"/>
          <c:h val="0.27188714779371781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12368143962587E-2"/>
          <c:y val="0.10801323734475665"/>
          <c:w val="0.6717999821587034"/>
          <c:h val="0.574671381742429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4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3,5%;                                                  71,7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71.7</c:v>
                </c:pt>
                <c:pt idx="1">
                  <c:v>1981.1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184304247761601E-3"/>
          <c:y val="0.77484959688823718"/>
          <c:w val="0.86984441019055192"/>
          <c:h val="0.21923274335974191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566196303519964E-2"/>
          <c:y val="6.9511204062945933E-2"/>
          <c:w val="0.7435106047458927"/>
          <c:h val="0.625637145876940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dkEdge">
              <a:bevelT w="101600"/>
              <a:bevelB w="101600"/>
            </a:sp3d>
          </c:spPr>
          <c:explosion val="25"/>
          <c:dPt>
            <c:idx val="0"/>
            <c:spPr>
              <a:solidFill>
                <a:schemeClr val="accent4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flood" dir="t"/>
              </a:scene3d>
              <a:sp3d prstMaterial="dkEdge">
                <a:bevelT w="101600"/>
                <a:bevelB w="101600"/>
              </a:sp3d>
            </c:spPr>
          </c:dPt>
          <c:cat>
            <c:strRef>
              <c:f>Лист1!$A$2:$A$3</c:f>
              <c:strCache>
                <c:ptCount val="1"/>
                <c:pt idx="0">
                  <c:v>4,0%;                                                  71,4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1714.3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583969241393634"/>
          <c:w val="0.98729020845263737"/>
          <c:h val="0.24104628908945003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182085796579858"/>
          <c:y val="8.4843703730790573E-2"/>
          <c:w val="0.62189957607583057"/>
          <c:h val="0.298594097187119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6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72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0651847118473036E-2"/>
                  <c:y val="-3.3042367622011057E-2"/>
                </c:manualLayout>
              </c:layout>
              <c:showPercent val="1"/>
            </c:dLbl>
            <c:dLbl>
              <c:idx val="2"/>
              <c:layout>
                <c:manualLayout>
                  <c:x val="5.1613396572760227E-2"/>
                  <c:y val="-2.7653842377710798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5,6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0,0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396 092,3  - Налог на доходы физических лиц</c:v>
                </c:pt>
                <c:pt idx="1">
                  <c:v>4 845,5 - Акцизы на нефтепродукты </c:v>
                </c:pt>
                <c:pt idx="2">
                  <c:v>32 934,2 - Единый налог на вмененный доход </c:v>
                </c:pt>
                <c:pt idx="3">
                  <c:v>282,9 - Единый сельскохозяйственный налог </c:v>
                </c:pt>
                <c:pt idx="4">
                  <c:v>26 234,7 - Налог, взимаемый в связи с применением упрощенной системы налогообложения </c:v>
                </c:pt>
                <c:pt idx="5">
                  <c:v>63,0 - Налог, взимаемый в связи с применением патентной системы налогообложения</c:v>
                </c:pt>
                <c:pt idx="6">
                  <c:v>10 150,5 - Госпошлина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396092.3</c:v>
                </c:pt>
                <c:pt idx="1">
                  <c:v>4845.5</c:v>
                </c:pt>
                <c:pt idx="2">
                  <c:v>32934.199999999997</c:v>
                </c:pt>
                <c:pt idx="3">
                  <c:v>282.89999999999969</c:v>
                </c:pt>
                <c:pt idx="4">
                  <c:v>26234.7</c:v>
                </c:pt>
                <c:pt idx="5">
                  <c:v>63</c:v>
                </c:pt>
                <c:pt idx="6">
                  <c:v>10150.5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2.4997153305245944E-2"/>
          <c:y val="0.46587783156315782"/>
          <c:w val="0.88183734079509557"/>
          <c:h val="0.53412216843684157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72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0651847118473119E-2"/>
                  <c:y val="-3.3042367622011078E-2"/>
                </c:manualLayout>
              </c:layout>
              <c:showPercent val="1"/>
            </c:dLbl>
            <c:dLbl>
              <c:idx val="2"/>
              <c:layout>
                <c:manualLayout>
                  <c:x val="5.1613396572760227E-2"/>
                  <c:y val="-2.7653842377710819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5,5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0,0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417 276,5  - Налог на доходы физических лиц</c:v>
                </c:pt>
                <c:pt idx="1">
                  <c:v>6 220,0 - Акцизы на нефтепродукты </c:v>
                </c:pt>
                <c:pt idx="2">
                  <c:v>34 119,9 - Единый налог на вмененный доход </c:v>
                </c:pt>
                <c:pt idx="3">
                  <c:v>282,9 - Единый сельскохозяйственный налог </c:v>
                </c:pt>
                <c:pt idx="4">
                  <c:v>27 179,1 - Налог, взимаемый в связи с применением упрощенной системы налогообложения </c:v>
                </c:pt>
                <c:pt idx="5">
                  <c:v>63,0 - Налог, взимаемый в связи с применением патентной системы налогообложения</c:v>
                </c:pt>
                <c:pt idx="6">
                  <c:v>10 515,2 - Госпошлина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417276.5</c:v>
                </c:pt>
                <c:pt idx="1">
                  <c:v>6220</c:v>
                </c:pt>
                <c:pt idx="2">
                  <c:v>34119.9</c:v>
                </c:pt>
                <c:pt idx="3">
                  <c:v>282.89999999999969</c:v>
                </c:pt>
                <c:pt idx="4">
                  <c:v>27179.1</c:v>
                </c:pt>
                <c:pt idx="5">
                  <c:v>63</c:v>
                </c:pt>
                <c:pt idx="6">
                  <c:v>10515.2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2.4332275692014852E-2"/>
          <c:y val="0.46662696255328107"/>
          <c:w val="0.88756730144948259"/>
          <c:h val="0.52599457378799208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6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57711431445"/>
                  <c:y val="3.874049268870145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6.5441341673477385E-2"/>
                  <c:y val="-4.8925219519062625E-2"/>
                </c:manualLayout>
              </c:layout>
              <c:showPercent val="1"/>
            </c:dLbl>
            <c:dLbl>
              <c:idx val="2"/>
              <c:layout>
                <c:manualLayout>
                  <c:x val="4.8388357228215412E-2"/>
                  <c:y val="-4.12676899812693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0,0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   </a:t>
                    </a:r>
                    <a:r>
                      <a:rPr lang="en-US" smtClean="0"/>
                      <a:t>0,1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               </a:t>
                    </a:r>
                    <a:r>
                      <a:rPr lang="en-US" dirty="0" smtClean="0"/>
                      <a:t>5,8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9.1590852107885423E-2"/>
                  <c:y val="1.1612874640269278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444 926,5  - Налог на доходы физических лиц</c:v>
                </c:pt>
                <c:pt idx="1">
                  <c:v>6 705,7 - Акцизы на нефтепродукты </c:v>
                </c:pt>
                <c:pt idx="2">
                  <c:v>0,0 - Единый налог на вмененный доход </c:v>
                </c:pt>
                <c:pt idx="3">
                  <c:v>282,9 - Единый сельскохозяйственный налог </c:v>
                </c:pt>
                <c:pt idx="4">
                  <c:v>28 266,3 - Налог, взимаемый в связи с применением упрощенной системы налогообложения </c:v>
                </c:pt>
                <c:pt idx="5">
                  <c:v>63,0 - Налог, взимаемый в связи с применением патентной системы налогообложения</c:v>
                </c:pt>
                <c:pt idx="6">
                  <c:v>10 935,0 - Госпошлина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444926.5</c:v>
                </c:pt>
                <c:pt idx="1">
                  <c:v>6705.7</c:v>
                </c:pt>
                <c:pt idx="2">
                  <c:v>0</c:v>
                </c:pt>
                <c:pt idx="3">
                  <c:v>282.89999999999969</c:v>
                </c:pt>
                <c:pt idx="4">
                  <c:v>28266.3</c:v>
                </c:pt>
                <c:pt idx="5">
                  <c:v>63</c:v>
                </c:pt>
                <c:pt idx="6">
                  <c:v>10935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3.4479847637853688E-2"/>
          <c:y val="0.46829453955292305"/>
          <c:w val="0.88756730144948259"/>
          <c:h val="0.5317054604470834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rotX val="0"/>
      <c:rotY val="0"/>
      <c:depthPercent val="100"/>
      <c:rAngAx val="1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scene3d>
          <a:camera prst="orthographicFront"/>
          <a:lightRig rig="threePt" dir="t"/>
        </a:scene3d>
        <a:sp3d>
          <a:bevelT w="50800"/>
          <a:bevelB w="38100" h="63500"/>
        </a:sp3d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4.7870501906213614E-2"/>
          <c:y val="9.2586850859273748E-2"/>
          <c:w val="0.92645523768046834"/>
          <c:h val="0.81317886037747777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12700"/>
          </c:spPr>
          <c:dPt>
            <c:idx val="0"/>
            <c:spPr>
              <a:solidFill>
                <a:schemeClr val="bg2">
                  <a:lumMod val="75000"/>
                </a:schemeClr>
              </a:solidFill>
              <a:ln w="12700"/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  <a:ln w="12700"/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  <a:ln w="12700"/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4"/>
            <c:spPr>
              <a:solidFill>
                <a:schemeClr val="bg2">
                  <a:lumMod val="75000"/>
                </a:schemeClr>
              </a:solidFill>
              <a:ln w="12700"/>
            </c:spPr>
          </c:dPt>
          <c:dLbls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 rot="0" anchor="b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342142</c:v>
                </c:pt>
                <c:pt idx="1">
                  <c:v>377041.3</c:v>
                </c:pt>
                <c:pt idx="2">
                  <c:v>396092.3</c:v>
                </c:pt>
                <c:pt idx="3">
                  <c:v>417276.5</c:v>
                </c:pt>
                <c:pt idx="4">
                  <c:v>444926.5</c:v>
                </c:pt>
              </c:numCache>
            </c:numRef>
          </c:val>
        </c:ser>
        <c:gapWidth val="102"/>
        <c:shape val="cylinder"/>
        <c:axId val="61866752"/>
        <c:axId val="61868288"/>
        <c:axId val="0"/>
      </c:bar3DChart>
      <c:catAx>
        <c:axId val="61866752"/>
        <c:scaling>
          <c:orientation val="minMax"/>
        </c:scaling>
        <c:axPos val="l"/>
        <c:numFmt formatCode="@" sourceLinked="0"/>
        <c:tickLblPos val="nextTo"/>
        <c:txPr>
          <a:bodyPr anchor="ctr" anchorCtr="0"/>
          <a:lstStyle/>
          <a:p>
            <a:pPr>
              <a:defRPr sz="11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68288"/>
        <c:crosses val="autoZero"/>
        <c:lblAlgn val="ctr"/>
        <c:lblOffset val="100"/>
      </c:catAx>
      <c:valAx>
        <c:axId val="61868288"/>
        <c:scaling>
          <c:orientation val="minMax"/>
          <c:max val="500000"/>
        </c:scaling>
        <c:axPos val="b"/>
        <c:majorGridlines>
          <c:spPr>
            <a:ln w="0"/>
          </c:spPr>
        </c:majorGridlines>
        <c:numFmt formatCode="#,##0.0" sourceLinked="1"/>
        <c:tickLblPos val="none"/>
        <c:crossAx val="61866752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Единый налог на вмененный доход</a:t>
            </a:r>
          </a:p>
        </c:rich>
      </c:tx>
      <c:layout/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0"/>
          <c:y val="0.22412999985396556"/>
          <c:w val="0.9583333333333337"/>
          <c:h val="0.433654730785519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0"/>
              <c:layout>
                <c:manualLayout>
                  <c:x val="-4.1666666666666664E-2"/>
                  <c:y val="-5.3221764463404646E-2"/>
                </c:manualLayout>
              </c:layout>
              <c:showVal val="1"/>
            </c:dLbl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38311.199999999997</c:v>
                </c:pt>
                <c:pt idx="1">
                  <c:v>31606.7</c:v>
                </c:pt>
                <c:pt idx="2">
                  <c:v>32934.199999999997</c:v>
                </c:pt>
                <c:pt idx="3">
                  <c:v>34119.9</c:v>
                </c:pt>
              </c:numCache>
            </c:numRef>
          </c:val>
        </c:ser>
        <c:marker val="1"/>
        <c:axId val="61957248"/>
        <c:axId val="61958784"/>
      </c:lineChart>
      <c:catAx>
        <c:axId val="61957248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958784"/>
        <c:crosses val="autoZero"/>
        <c:auto val="1"/>
        <c:lblAlgn val="ctr"/>
        <c:lblOffset val="100"/>
      </c:catAx>
      <c:valAx>
        <c:axId val="619587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1957248"/>
        <c:crosses val="autoZero"/>
        <c:crossBetween val="between"/>
      </c:valAx>
      <c:spPr>
        <a:solidFill>
          <a:srgbClr val="FFCCCC"/>
        </a:solidFill>
        <a:ln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77777777777947E-3"/>
          <c:y val="4.6296296296297014E-3"/>
          <c:w val="0.97696106736659716"/>
          <c:h val="0.81962978755119886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2.8830148139360294E-3"/>
                  <c:y val="0.10692674179373633"/>
                </c:manualLayout>
              </c:layout>
              <c:showVal val="1"/>
            </c:dLbl>
            <c:dLbl>
              <c:idx val="1"/>
              <c:layout>
                <c:manualLayout>
                  <c:x val="5.4909022358832172E-3"/>
                  <c:y val="0.11091417087158247"/>
                </c:manualLayout>
              </c:layout>
              <c:showVal val="1"/>
            </c:dLbl>
            <c:dLbl>
              <c:idx val="2"/>
              <c:layout>
                <c:manualLayout>
                  <c:x val="2.0913563659116681E-3"/>
                  <c:y val="0.1131792211488572"/>
                </c:manualLayout>
              </c:layout>
              <c:showVal val="1"/>
            </c:dLbl>
            <c:dLbl>
              <c:idx val="3"/>
              <c:layout>
                <c:manualLayout>
                  <c:x val="-4.5095174910905434E-3"/>
                  <c:y val="0.10955459100985454"/>
                </c:manualLayout>
              </c:layout>
              <c:showVal val="1"/>
            </c:dLbl>
            <c:dLbl>
              <c:idx val="4"/>
              <c:layout>
                <c:manualLayout>
                  <c:x val="6.0394587026264147E-3"/>
                  <c:y val="5.4297686301683787E-2"/>
                </c:manualLayout>
              </c:layout>
              <c:spPr/>
              <c:txPr>
                <a:bodyPr anchor="b"/>
                <a:lstStyle/>
                <a:p>
                  <a:pPr>
                    <a:defRPr sz="1200" b="1">
                      <a:latin typeface="Times New Roman" pitchFamily="18" charset="0"/>
                      <a:ea typeface="Batang" pitchFamily="18" charset="-127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Лист1!$B$2:$F$2</c:f>
              <c:strCache>
                <c:ptCount val="5"/>
                <c:pt idx="0">
                  <c:v> 2017 г. 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4672.3</c:v>
                </c:pt>
                <c:pt idx="1">
                  <c:v>12282.9</c:v>
                </c:pt>
                <c:pt idx="2">
                  <c:v>9848.1</c:v>
                </c:pt>
                <c:pt idx="3">
                  <c:v>9757.2000000000007</c:v>
                </c:pt>
                <c:pt idx="4">
                  <c:v>13187.5</c:v>
                </c:pt>
              </c:numCache>
            </c:numRef>
          </c:val>
        </c:ser>
        <c:dLbls>
          <c:showVal val="1"/>
        </c:dLbls>
        <c:gapWidth val="15"/>
        <c:overlap val="15"/>
        <c:axId val="166474496"/>
        <c:axId val="166476032"/>
      </c:barChart>
      <c:catAx>
        <c:axId val="16647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66476032"/>
        <c:crosses val="autoZero"/>
        <c:auto val="1"/>
        <c:lblAlgn val="ctr"/>
        <c:lblOffset val="100"/>
      </c:catAx>
      <c:valAx>
        <c:axId val="166476032"/>
        <c:scaling>
          <c:orientation val="minMax"/>
        </c:scaling>
        <c:delete val="1"/>
        <c:axPos val="l"/>
        <c:numFmt formatCode="#,##0.0" sourceLinked="1"/>
        <c:tickLblPos val="none"/>
        <c:crossAx val="166474496"/>
        <c:crosses val="autoZero"/>
        <c:crossBetween val="between"/>
      </c:valAx>
    </c:plotArea>
    <c:plotVisOnly val="1"/>
    <c:dispBlanksAs val="gap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>
                <a:solidFill>
                  <a:schemeClr val="tx1"/>
                </a:solidFill>
              </a:rPr>
              <a:t>Единый </a:t>
            </a:r>
            <a:r>
              <a:rPr lang="ru-RU" b="1" i="1" u="sng" dirty="0" smtClean="0">
                <a:solidFill>
                  <a:schemeClr val="tx1"/>
                </a:solidFill>
              </a:rPr>
              <a:t>сельскохозяйственный налог </a:t>
            </a:r>
            <a:endParaRPr lang="ru-RU" b="1" i="1" u="sng" dirty="0">
              <a:solidFill>
                <a:schemeClr val="tx1"/>
              </a:solidFill>
            </a:endParaRPr>
          </a:p>
        </c:rich>
      </c:tx>
      <c:layout/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1.7309870132691692E-2"/>
          <c:y val="0.22685826771653542"/>
          <c:w val="0.9283272047840706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814</c:v>
                </c:pt>
                <c:pt idx="1">
                  <c:v>297</c:v>
                </c:pt>
                <c:pt idx="2">
                  <c:v>282.89999999999969</c:v>
                </c:pt>
                <c:pt idx="3">
                  <c:v>282.89999999999969</c:v>
                </c:pt>
                <c:pt idx="4">
                  <c:v>282.89999999999969</c:v>
                </c:pt>
              </c:numCache>
            </c:numRef>
          </c:val>
        </c:ser>
        <c:marker val="1"/>
        <c:axId val="61995264"/>
        <c:axId val="62001152"/>
      </c:lineChart>
      <c:catAx>
        <c:axId val="61995264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001152"/>
        <c:crosses val="autoZero"/>
        <c:auto val="1"/>
        <c:lblAlgn val="ctr"/>
        <c:lblOffset val="100"/>
      </c:catAx>
      <c:valAx>
        <c:axId val="620011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1995264"/>
        <c:crosses val="autoZero"/>
        <c:crossBetween val="between"/>
      </c:valAx>
      <c:spPr>
        <a:solidFill>
          <a:srgbClr val="FFCCCC"/>
        </a:solidFill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>
                <a:solidFill>
                  <a:schemeClr val="tx1"/>
                </a:solidFill>
              </a:rPr>
              <a:t>Государственная пошлина</a:t>
            </a:r>
            <a:endParaRPr lang="ru-RU" b="1" i="1" u="sng" dirty="0">
              <a:solidFill>
                <a:schemeClr val="tx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2683760759300723E-2"/>
          <c:y val="0.22685816375455387"/>
          <c:w val="0.85980184168736062"/>
          <c:h val="0.5869960338298655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0"/>
              <c:layout>
                <c:manualLayout>
                  <c:x val="-8.418366622233768E-2"/>
                  <c:y val="-5.1778742502274655E-2"/>
                </c:manualLayout>
              </c:layout>
              <c:showVal val="1"/>
            </c:dLbl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5675399525200305E-2"/>
                  <c:y val="6.976472065572349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9541.7999999999811</c:v>
                </c:pt>
                <c:pt idx="1">
                  <c:v>9722.2000000000007</c:v>
                </c:pt>
                <c:pt idx="2">
                  <c:v>10150.5</c:v>
                </c:pt>
                <c:pt idx="3">
                  <c:v>10515.2</c:v>
                </c:pt>
                <c:pt idx="4">
                  <c:v>10935</c:v>
                </c:pt>
              </c:numCache>
            </c:numRef>
          </c:val>
        </c:ser>
        <c:marker val="1"/>
        <c:axId val="62012800"/>
        <c:axId val="62043264"/>
      </c:lineChart>
      <c:catAx>
        <c:axId val="62012800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043264"/>
        <c:crosses val="autoZero"/>
        <c:auto val="1"/>
        <c:lblAlgn val="ctr"/>
        <c:lblOffset val="100"/>
      </c:catAx>
      <c:valAx>
        <c:axId val="6204326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012800"/>
        <c:crosses val="autoZero"/>
        <c:crossBetween val="between"/>
      </c:valAx>
      <c:spPr>
        <a:solidFill>
          <a:srgbClr val="FFCCCC"/>
        </a:solidFill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>
                <a:solidFill>
                  <a:schemeClr val="tx1"/>
                </a:solidFill>
              </a:rPr>
              <a:t>Налог, взимаемый в связи с применением упрощенной системы налогообложения</a:t>
            </a:r>
            <a:endParaRPr lang="ru-RU" b="1" i="1" u="sng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</c:spPr>
    </c:title>
    <c:plotArea>
      <c:layout>
        <c:manualLayout>
          <c:layoutTarget val="inner"/>
          <c:xMode val="edge"/>
          <c:yMode val="edge"/>
          <c:x val="7.3614288754886029E-2"/>
          <c:y val="0.27564138513837927"/>
          <c:w val="0.8332216752623619"/>
          <c:h val="0.5226788560892804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Налог,  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0"/>
              <c:layout>
                <c:manualLayout>
                  <c:x val="-5.6471316424941763E-2"/>
                  <c:y val="6.3418287975109094E-2"/>
                </c:manualLayout>
              </c:layout>
              <c:showVal val="1"/>
            </c:dLbl>
            <c:dLbl>
              <c:idx val="1"/>
              <c:layout>
                <c:manualLayout>
                  <c:x val="-7.3718041829682834E-2"/>
                  <c:y val="-3.636045863982945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21121.9</c:v>
                </c:pt>
                <c:pt idx="1">
                  <c:v>25177.3</c:v>
                </c:pt>
                <c:pt idx="2">
                  <c:v>26234.7</c:v>
                </c:pt>
                <c:pt idx="3">
                  <c:v>27179.1</c:v>
                </c:pt>
                <c:pt idx="4">
                  <c:v>28266.3</c:v>
                </c:pt>
              </c:numCache>
            </c:numRef>
          </c:val>
        </c:ser>
        <c:marker val="1"/>
        <c:axId val="62116608"/>
        <c:axId val="62118144"/>
      </c:lineChart>
      <c:catAx>
        <c:axId val="62116608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118144"/>
        <c:crosses val="autoZero"/>
        <c:auto val="1"/>
        <c:lblAlgn val="ctr"/>
        <c:lblOffset val="100"/>
      </c:catAx>
      <c:valAx>
        <c:axId val="621181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116608"/>
        <c:crosses val="autoZero"/>
        <c:crossBetween val="between"/>
      </c:valAx>
      <c:spPr>
        <a:solidFill>
          <a:srgbClr val="FFCCCC"/>
        </a:solidFill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>
                <a:solidFill>
                  <a:schemeClr val="tx1"/>
                </a:solidFill>
              </a:rPr>
              <a:t>Акцизы на нефтепродукты</a:t>
            </a:r>
            <a:endParaRPr lang="ru-RU" b="1" i="1" u="sng" dirty="0">
              <a:solidFill>
                <a:schemeClr val="tx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5774611221143348E-2"/>
          <c:y val="0.2800800954867449"/>
          <c:w val="0.93269618897673556"/>
          <c:h val="0.5182407337209846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0"/>
              <c:layout>
                <c:manualLayout>
                  <c:x val="-0.11646737850439035"/>
                  <c:y val="7.2575105710117785E-2"/>
                </c:manualLayout>
              </c:layout>
              <c:showVal val="1"/>
            </c:dLbl>
            <c:dLbl>
              <c:idx val="1"/>
              <c:layout>
                <c:manualLayout>
                  <c:x val="-6.1309983488971792E-2"/>
                  <c:y val="7.1122841652548494E-2"/>
                </c:manualLayout>
              </c:layout>
              <c:showVal val="1"/>
            </c:dLbl>
            <c:dLbl>
              <c:idx val="2"/>
              <c:layout>
                <c:manualLayout>
                  <c:x val="-8.6395117874240993E-2"/>
                  <c:y val="-6.4350689006339237E-2"/>
                </c:manualLayout>
              </c:layout>
              <c:showVal val="1"/>
            </c:dLbl>
            <c:dLbl>
              <c:idx val="3"/>
              <c:layout>
                <c:manualLayout>
                  <c:x val="-3.4586408127264191E-2"/>
                  <c:y val="7.1122841652548494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1998.9</c:v>
                </c:pt>
                <c:pt idx="1">
                  <c:v>4845.5</c:v>
                </c:pt>
                <c:pt idx="2">
                  <c:v>6220</c:v>
                </c:pt>
                <c:pt idx="3">
                  <c:v>6705.7</c:v>
                </c:pt>
              </c:numCache>
            </c:numRef>
          </c:val>
        </c:ser>
        <c:marker val="1"/>
        <c:axId val="62150528"/>
        <c:axId val="62152064"/>
      </c:lineChart>
      <c:catAx>
        <c:axId val="62150528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152064"/>
        <c:crosses val="autoZero"/>
        <c:auto val="1"/>
        <c:lblAlgn val="ctr"/>
        <c:lblOffset val="100"/>
      </c:catAx>
      <c:valAx>
        <c:axId val="6215206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150528"/>
        <c:crosses val="autoZero"/>
        <c:crossBetween val="between"/>
      </c:valAx>
      <c:spPr>
        <a:solidFill>
          <a:srgbClr val="FFCCCC"/>
        </a:solidFill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713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0651847118472786E-2"/>
                  <c:y val="-3.3042367622011015E-2"/>
                </c:manualLayout>
              </c:layout>
              <c:showPercent val="1"/>
            </c:dLbl>
            <c:dLbl>
              <c:idx val="2"/>
              <c:layout>
                <c:manualLayout>
                  <c:x val="0.19558956069839126"/>
                  <c:y val="-1.5823743439842167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11 850,5  - Доходы от использования имущества</c:v>
                </c:pt>
                <c:pt idx="1">
                  <c:v>802,4 - Плата за негативное воздействие на окружающую среду</c:v>
                </c:pt>
                <c:pt idx="2">
                  <c:v>53 550,0 - Доходы от оказания платных услуг и компенсации затрат государства </c:v>
                </c:pt>
                <c:pt idx="3">
                  <c:v>894,0 - Доходы от продажи материальных и нематериальных активов</c:v>
                </c:pt>
                <c:pt idx="4">
                  <c:v>4 684,3 - Штрафы, санкции, возмещение ущерба </c:v>
                </c:pt>
                <c:pt idx="5">
                  <c:v>50,0 -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11850.5</c:v>
                </c:pt>
                <c:pt idx="1">
                  <c:v>802.4</c:v>
                </c:pt>
                <c:pt idx="2">
                  <c:v>53550</c:v>
                </c:pt>
                <c:pt idx="3">
                  <c:v>894</c:v>
                </c:pt>
                <c:pt idx="4">
                  <c:v>4684.3</c:v>
                </c:pt>
                <c:pt idx="5">
                  <c:v>50</c:v>
                </c:pt>
              </c:numCache>
            </c:numRef>
          </c:val>
        </c:ser>
        <c:firstSliceAng val="76"/>
      </c:pieChart>
    </c:plotArea>
    <c:legend>
      <c:legendPos val="b"/>
      <c:layout>
        <c:manualLayout>
          <c:xMode val="edge"/>
          <c:yMode val="edge"/>
          <c:x val="3.4479847637853563E-2"/>
          <c:y val="0.48979950658028071"/>
          <c:w val="0.88756730144948259"/>
          <c:h val="0.4957585540045991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8276179271093452E-2"/>
                  <c:y val="-1.48692482544756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1032792267348052"/>
                  <c:y val="-2.8466665970102247E-2"/>
                </c:manualLayout>
              </c:layout>
              <c:showPercent val="1"/>
            </c:dLbl>
            <c:dLbl>
              <c:idx val="2"/>
              <c:layout>
                <c:manualLayout>
                  <c:x val="0.19103642071607341"/>
                  <c:y val="-2.7653842377710736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11 617,7  - Доходы от использования имущества</c:v>
                </c:pt>
                <c:pt idx="1">
                  <c:v>802,2 - Плата за негативное воздействие на окружающую среду</c:v>
                </c:pt>
                <c:pt idx="2">
                  <c:v>53 550,0 - Доходы от оказания платных услуг и компенсации затрат государства </c:v>
                </c:pt>
                <c:pt idx="3">
                  <c:v>882,5 - Доходы от продажи материальных и нематериальных активов</c:v>
                </c:pt>
                <c:pt idx="4">
                  <c:v>4 796,0 - Штрафы, санкции, возмещение ущерба</c:v>
                </c:pt>
                <c:pt idx="5">
                  <c:v>50,0 -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11617.7</c:v>
                </c:pt>
                <c:pt idx="1">
                  <c:v>808.2</c:v>
                </c:pt>
                <c:pt idx="2">
                  <c:v>53550</c:v>
                </c:pt>
                <c:pt idx="3">
                  <c:v>882.5</c:v>
                </c:pt>
                <c:pt idx="4">
                  <c:v>4796</c:v>
                </c:pt>
                <c:pt idx="5">
                  <c:v>50</c:v>
                </c:pt>
              </c:numCache>
            </c:numRef>
          </c:val>
        </c:ser>
        <c:firstSliceAng val="76"/>
      </c:pieChart>
    </c:plotArea>
    <c:legend>
      <c:legendPos val="b"/>
      <c:layout>
        <c:manualLayout>
          <c:xMode val="edge"/>
          <c:yMode val="edge"/>
          <c:x val="3.447984763785359E-2"/>
          <c:y val="0.49666297607625892"/>
          <c:w val="0.88756730144948259"/>
          <c:h val="0.48889490176100275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8276179271093452E-2"/>
                  <c:y val="-1.48692482544756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1032792267348052"/>
                  <c:y val="-2.8466665970102247E-2"/>
                </c:manualLayout>
              </c:layout>
              <c:showPercent val="1"/>
            </c:dLbl>
            <c:dLbl>
              <c:idx val="2"/>
              <c:layout>
                <c:manualLayout>
                  <c:x val="0.19103642071607341"/>
                  <c:y val="-2.7653842377710756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11 261,7  - Доходы от использования имущества</c:v>
                </c:pt>
                <c:pt idx="1">
                  <c:v>808,2 - Плата за негативное воздействие на окружающую среду</c:v>
                </c:pt>
                <c:pt idx="2">
                  <c:v>53 550,0 - Доходы от оказания платных услуг и компенсации затрат государства </c:v>
                </c:pt>
                <c:pt idx="3">
                  <c:v>882,8 - Доходы от продажи материальных и нематериальных активов</c:v>
                </c:pt>
                <c:pt idx="4">
                  <c:v>4 844,0 - Штрафы, санкции, возмещение ущерба </c:v>
                </c:pt>
                <c:pt idx="5">
                  <c:v>50,0 -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11261.7</c:v>
                </c:pt>
                <c:pt idx="1">
                  <c:v>808.2</c:v>
                </c:pt>
                <c:pt idx="2">
                  <c:v>53550</c:v>
                </c:pt>
                <c:pt idx="3">
                  <c:v>882.8</c:v>
                </c:pt>
                <c:pt idx="4">
                  <c:v>4844</c:v>
                </c:pt>
                <c:pt idx="5">
                  <c:v>50</c:v>
                </c:pt>
              </c:numCache>
            </c:numRef>
          </c:val>
        </c:ser>
        <c:firstSliceAng val="76"/>
      </c:pieChart>
    </c:plotArea>
    <c:legend>
      <c:legendPos val="b"/>
      <c:layout>
        <c:manualLayout>
          <c:xMode val="edge"/>
          <c:yMode val="edge"/>
          <c:x val="3.4479847637853618E-2"/>
          <c:y val="0.50558674013070726"/>
          <c:w val="0.88756730144948259"/>
          <c:h val="0.4799710998797615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Плата за негативное воздействие на окружающую среду</a:t>
            </a:r>
            <a:endParaRPr lang="ru-RU" b="1" i="1" u="sng" dirty="0"/>
          </a:p>
        </c:rich>
      </c:tx>
      <c:layout/>
    </c:title>
    <c:plotArea>
      <c:layout>
        <c:manualLayout>
          <c:layoutTarget val="inner"/>
          <c:xMode val="edge"/>
          <c:yMode val="edge"/>
          <c:x val="3.1974837753576152E-2"/>
          <c:y val="0.22685826771653542"/>
          <c:w val="0.87486113112876362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0113756965855671"/>
                  <c:y val="7.5824146981627302E-2"/>
                </c:manualLayout>
              </c:layout>
              <c:showVal val="1"/>
            </c:dLbl>
            <c:dLbl>
              <c:idx val="1"/>
              <c:layout>
                <c:manualLayout>
                  <c:x val="-9.5015043851225944E-2"/>
                  <c:y val="0.10952343457068064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8.1077353495495968E-2"/>
                  <c:y val="8.0952380952381026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1300.5</c:v>
                </c:pt>
                <c:pt idx="1">
                  <c:v>718.5</c:v>
                </c:pt>
                <c:pt idx="2">
                  <c:v>802.4</c:v>
                </c:pt>
                <c:pt idx="3">
                  <c:v>808.2</c:v>
                </c:pt>
                <c:pt idx="4">
                  <c:v>808.2</c:v>
                </c:pt>
              </c:numCache>
            </c:numRef>
          </c:val>
        </c:ser>
        <c:marker val="1"/>
        <c:axId val="62556032"/>
        <c:axId val="62580224"/>
      </c:lineChart>
      <c:catAx>
        <c:axId val="6255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580224"/>
        <c:crosses val="autoZero"/>
        <c:auto val="1"/>
        <c:lblAlgn val="ctr"/>
        <c:lblOffset val="100"/>
      </c:catAx>
      <c:valAx>
        <c:axId val="6258022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556032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использования  имущества</a:t>
            </a:r>
            <a:endParaRPr lang="ru-RU" b="1" i="1" u="sng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7088403722261995E-2"/>
          <c:y val="0.22685826771653542"/>
          <c:w val="0.78418724842529552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0460502921005869"/>
                  <c:y val="8.0585676790401226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5.7903860807722113E-2"/>
                  <c:y val="-7.1428571428571425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560833122014E-2"/>
                  <c:y val="-5.714285714285714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14037.8</c:v>
                </c:pt>
                <c:pt idx="1">
                  <c:v>15551.1</c:v>
                </c:pt>
                <c:pt idx="2">
                  <c:v>11850.5</c:v>
                </c:pt>
                <c:pt idx="3">
                  <c:v>11617.7</c:v>
                </c:pt>
                <c:pt idx="4">
                  <c:v>11261.7</c:v>
                </c:pt>
              </c:numCache>
            </c:numRef>
          </c:val>
        </c:ser>
        <c:marker val="1"/>
        <c:axId val="62514304"/>
        <c:axId val="62515840"/>
      </c:lineChart>
      <c:catAx>
        <c:axId val="62514304"/>
        <c:scaling>
          <c:orientation val="minMax"/>
        </c:scaling>
        <c:axPos val="b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515840"/>
        <c:crosses val="autoZero"/>
        <c:auto val="1"/>
        <c:lblAlgn val="ctr"/>
        <c:lblOffset val="100"/>
      </c:catAx>
      <c:valAx>
        <c:axId val="625158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514304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продажи материальных и нематериальных активов</a:t>
            </a:r>
            <a:endParaRPr lang="ru-RU" b="1" i="1" u="sng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527029073289281"/>
          <c:y val="0.22685826771653542"/>
          <c:w val="0.8057322834645669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6.8531339329057383E-4"/>
                  <c:y val="-3.8461567304086987E-2"/>
                </c:manualLayout>
              </c:layout>
              <c:showVal val="1"/>
            </c:dLbl>
            <c:dLbl>
              <c:idx val="1"/>
              <c:layout>
                <c:manualLayout>
                  <c:x val="-0.19476855603943893"/>
                  <c:y val="9.5234345706788348E-3"/>
                </c:manualLayout>
              </c:layout>
              <c:showVal val="1"/>
            </c:dLbl>
            <c:dLbl>
              <c:idx val="2"/>
              <c:layout>
                <c:manualLayout>
                  <c:x val="-6.6352553775153006E-2"/>
                  <c:y val="-8.5714285714285715E-2"/>
                </c:manualLayout>
              </c:layout>
              <c:showVal val="1"/>
            </c:dLbl>
            <c:dLbl>
              <c:idx val="3"/>
              <c:layout>
                <c:manualLayout>
                  <c:x val="-6.4718218918974474E-2"/>
                  <c:y val="-6.6666666666666582E-2"/>
                </c:manualLayout>
              </c:layout>
              <c:showVal val="1"/>
            </c:dLbl>
            <c:dLbl>
              <c:idx val="4"/>
              <c:layout>
                <c:manualLayout>
                  <c:x val="-3.7506166837776626E-2"/>
                  <c:y val="-6.666666666666658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4732.9000000000005</c:v>
                </c:pt>
                <c:pt idx="1">
                  <c:v>1538.5</c:v>
                </c:pt>
                <c:pt idx="2">
                  <c:v>894</c:v>
                </c:pt>
                <c:pt idx="3">
                  <c:v>882.5</c:v>
                </c:pt>
                <c:pt idx="4">
                  <c:v>882.5</c:v>
                </c:pt>
              </c:numCache>
            </c:numRef>
          </c:val>
        </c:ser>
        <c:marker val="1"/>
        <c:axId val="62605568"/>
        <c:axId val="62611456"/>
      </c:lineChart>
      <c:catAx>
        <c:axId val="6260556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611456"/>
        <c:crosses val="autoZero"/>
        <c:auto val="1"/>
        <c:lblAlgn val="ctr"/>
        <c:lblOffset val="100"/>
      </c:catAx>
      <c:valAx>
        <c:axId val="6261145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605568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78214078888102356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1.3495486665928461E-2"/>
                  <c:y val="-2.0653898026638251E-2"/>
                </c:manualLayout>
              </c:layout>
              <c:showVal val="1"/>
            </c:dLbl>
            <c:dLbl>
              <c:idx val="1"/>
              <c:layout>
                <c:manualLayout>
                  <c:x val="6.8881954383030524E-3"/>
                  <c:y val="-1.9320729557720503E-2"/>
                </c:manualLayout>
              </c:layout>
              <c:showVal val="1"/>
            </c:dLbl>
            <c:dLbl>
              <c:idx val="2"/>
              <c:layout>
                <c:manualLayout>
                  <c:x val="6.4104856436739324E-3"/>
                  <c:y val="-2.7251107387741828E-2"/>
                </c:manualLayout>
              </c:layout>
              <c:showVal val="1"/>
            </c:dLbl>
            <c:dLbl>
              <c:idx val="3"/>
              <c:layout>
                <c:manualLayout>
                  <c:x val="7.9615010791012943E-3"/>
                  <c:y val="-3.7511193712783269E-3"/>
                </c:manualLayout>
              </c:layout>
              <c:showVal val="1"/>
            </c:dLbl>
            <c:dLbl>
              <c:idx val="4"/>
              <c:layout>
                <c:manualLayout>
                  <c:x val="-1.0111565090240884E-5"/>
                  <c:y val="1.03766534557251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2017 г. 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6426.4</c:v>
                </c:pt>
                <c:pt idx="1">
                  <c:v>6612.7</c:v>
                </c:pt>
                <c:pt idx="2">
                  <c:v>6745</c:v>
                </c:pt>
                <c:pt idx="3">
                  <c:v>6913.6</c:v>
                </c:pt>
                <c:pt idx="4">
                  <c:v>7079.5</c:v>
                </c:pt>
              </c:numCache>
            </c:numRef>
          </c:val>
        </c:ser>
        <c:gapWidth val="14"/>
        <c:overlap val="15"/>
        <c:axId val="166688256"/>
        <c:axId val="166689792"/>
      </c:barChart>
      <c:catAx>
        <c:axId val="166688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66689792"/>
        <c:crosses val="autoZero"/>
        <c:auto val="1"/>
        <c:lblAlgn val="ctr"/>
        <c:lblOffset val="100"/>
      </c:catAx>
      <c:valAx>
        <c:axId val="166689792"/>
        <c:scaling>
          <c:orientation val="minMax"/>
        </c:scaling>
        <c:delete val="1"/>
        <c:axPos val="l"/>
        <c:numFmt formatCode="#,##0.0" sourceLinked="1"/>
        <c:tickLblPos val="none"/>
        <c:crossAx val="166688256"/>
        <c:crosses val="autoZero"/>
        <c:crossBetween val="between"/>
      </c:valAx>
    </c:plotArea>
    <c:plotVisOnly val="1"/>
    <c:dispBlanksAs val="gap"/>
  </c:chart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Штрафы,</a:t>
            </a:r>
            <a:r>
              <a:rPr lang="ru-RU" b="1" i="1" u="sng" baseline="0" dirty="0" smtClean="0"/>
              <a:t> санкции </a:t>
            </a:r>
            <a:endParaRPr lang="ru-RU" b="1" i="1" u="sng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044759032780701"/>
          <c:y val="0.20304874390701191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 санкции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2.8985507246376812E-2"/>
                  <c:y val="-3.8461696194225722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8.0059465223099466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7.6043695300016381E-2"/>
                  <c:y val="8.0059465223097107E-2"/>
                </c:manualLayout>
              </c:layout>
              <c:showVal val="1"/>
            </c:dLbl>
            <c:dLbl>
              <c:idx val="4"/>
              <c:layout>
                <c:manualLayout>
                  <c:x val="-6.9633363015895081E-2"/>
                  <c:y val="7.485113188976377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4992.6000000000004</c:v>
                </c:pt>
                <c:pt idx="1">
                  <c:v>4594.9000000000005</c:v>
                </c:pt>
                <c:pt idx="2">
                  <c:v>4684.3</c:v>
                </c:pt>
                <c:pt idx="3">
                  <c:v>4796</c:v>
                </c:pt>
                <c:pt idx="4">
                  <c:v>4844</c:v>
                </c:pt>
              </c:numCache>
            </c:numRef>
          </c:val>
        </c:ser>
        <c:marker val="1"/>
        <c:axId val="62672256"/>
        <c:axId val="62678144"/>
      </c:lineChart>
      <c:catAx>
        <c:axId val="6267225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678144"/>
        <c:crosses val="autoZero"/>
        <c:auto val="1"/>
        <c:lblAlgn val="ctr"/>
        <c:lblOffset val="100"/>
      </c:catAx>
      <c:valAx>
        <c:axId val="626781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267225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оказания платных услуг и компенсации</a:t>
            </a:r>
            <a:r>
              <a:rPr lang="ru-RU" b="1" i="1" u="sng" baseline="0" dirty="0" smtClean="0"/>
              <a:t> затрат государства</a:t>
            </a:r>
            <a:endParaRPr lang="ru-RU" b="1" i="1" u="sng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473320040114823"/>
          <c:y val="0.22123041438002153"/>
          <c:w val="0.75156571774682013"/>
          <c:h val="0.560925634295720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ln>
              <a:solidFill>
                <a:srgbClr val="996600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8611050523353496E-2"/>
                  <c:y val="-7.8865425912670012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6.3710161229847073E-2"/>
                  <c:y val="-7.0634733158355334E-2"/>
                </c:manualLayout>
              </c:layout>
              <c:showVal val="1"/>
            </c:dLbl>
            <c:dLbl>
              <c:idx val="3"/>
              <c:layout>
                <c:manualLayout>
                  <c:x val="-7.868927098398415E-2"/>
                  <c:y val="6.8254155730533686E-2"/>
                </c:manualLayout>
              </c:layout>
              <c:showVal val="1"/>
            </c:dLbl>
            <c:dLbl>
              <c:idx val="4"/>
              <c:layout>
                <c:manualLayout>
                  <c:x val="-7.2278911564625861E-2"/>
                  <c:y val="-7.063473315835533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(Оценка)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48231.6</c:v>
                </c:pt>
                <c:pt idx="1">
                  <c:v>54464.800000000003</c:v>
                </c:pt>
                <c:pt idx="2">
                  <c:v>53550</c:v>
                </c:pt>
                <c:pt idx="3">
                  <c:v>53550</c:v>
                </c:pt>
                <c:pt idx="4">
                  <c:v>53550</c:v>
                </c:pt>
              </c:numCache>
            </c:numRef>
          </c:val>
        </c:ser>
        <c:marker val="1"/>
        <c:axId val="64844544"/>
        <c:axId val="64846080"/>
      </c:lineChart>
      <c:catAx>
        <c:axId val="6484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846080"/>
        <c:crosses val="autoZero"/>
        <c:auto val="1"/>
        <c:lblAlgn val="ctr"/>
        <c:lblOffset val="100"/>
      </c:catAx>
      <c:valAx>
        <c:axId val="6484608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4844544"/>
        <c:crosses val="autoZero"/>
        <c:crossBetween val="between"/>
        <c:majorUnit val="40000"/>
        <c:minorUnit val="20000"/>
      </c:valAx>
      <c:spPr>
        <a:solidFill>
          <a:schemeClr val="bg2">
            <a:lumMod val="90000"/>
          </a:schemeClr>
        </a:solidFill>
        <a:ln>
          <a:solidFill>
            <a:prstClr val="black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00"/>
      <c:rAngAx val="1"/>
    </c:view3D>
    <c:plotArea>
      <c:layout>
        <c:manualLayout>
          <c:layoutTarget val="inner"/>
          <c:xMode val="edge"/>
          <c:yMode val="edge"/>
          <c:x val="1.6224188790560819E-2"/>
          <c:y val="2.4774774774774896E-2"/>
          <c:w val="0.70058997050147565"/>
          <c:h val="0.95045045045045062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Возврат  остатков  субсидий,  субвенций  и  иных  межбюджетных  трансфертов,  имеющих  целевое назначение,  прошлых   лет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(Отчет)                                                                1 336 505,7 тыс. руб.</c:v>
                </c:pt>
                <c:pt idx="1">
                  <c:v>2018 год (Оценка)                                                                   1 455 185,4 тыс. руб.</c:v>
                </c:pt>
                <c:pt idx="2">
                  <c:v>2019 год (Прогноз)                                                                          1 461 037,4 тыс. руб.</c:v>
                </c:pt>
                <c:pt idx="3">
                  <c:v>2020 год (Прогноз)                                                                  1 485 463,4 тыс. руб.</c:v>
                </c:pt>
                <c:pt idx="4">
                  <c:v>2021 год (Прогноз)                                                             1 223 104,4 тыс. руб.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-3108.3</c:v>
                </c:pt>
                <c:pt idx="1">
                  <c:v>-18560.900000000001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2017 год (Отчет)                                                                1 336 505,7 тыс. руб.</c:v>
                </c:pt>
                <c:pt idx="1">
                  <c:v>2018 год (Оценка)                                                                   1 455 185,4 тыс. руб.</c:v>
                </c:pt>
                <c:pt idx="2">
                  <c:v>2019 год (Прогноз)                                                                          1 461 037,4 тыс. руб.</c:v>
                </c:pt>
                <c:pt idx="3">
                  <c:v>2020 год (Прогноз)                                                                  1 485 463,4 тыс. руб.</c:v>
                </c:pt>
                <c:pt idx="4">
                  <c:v>2021 год (Прогноз)                                                             1 223 104,4 тыс. руб.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56807.6</c:v>
                </c:pt>
                <c:pt idx="1">
                  <c:v>139570.70000000001</c:v>
                </c:pt>
                <c:pt idx="2">
                  <c:v>99366.9</c:v>
                </c:pt>
                <c:pt idx="3">
                  <c:v>0</c:v>
                </c:pt>
                <c:pt idx="4">
                  <c:v>325.7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2017 год (Отчет)                                                                1 336 505,7 тыс. руб.</c:v>
                </c:pt>
                <c:pt idx="1">
                  <c:v>2018 год (Оценка)                                                                   1 455 185,4 тыс. руб.</c:v>
                </c:pt>
                <c:pt idx="2">
                  <c:v>2019 год (Прогноз)                                                                          1 461 037,4 тыс. руб.</c:v>
                </c:pt>
                <c:pt idx="3">
                  <c:v>2020 год (Прогноз)                                                                  1 485 463,4 тыс. руб.</c:v>
                </c:pt>
                <c:pt idx="4">
                  <c:v>2021 год (Прогноз)                                                             1 223 104,4 тыс. руб.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276735.5</c:v>
                </c:pt>
                <c:pt idx="1">
                  <c:v>209431.2</c:v>
                </c:pt>
                <c:pt idx="2">
                  <c:v>281691.09999999998</c:v>
                </c:pt>
                <c:pt idx="3">
                  <c:v>403151.2</c:v>
                </c:pt>
                <c:pt idx="4">
                  <c:v>140941.70000000001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99FF"/>
            </a:solidFill>
          </c:spPr>
          <c:dPt>
            <c:idx val="0"/>
            <c:spPr>
              <a:solidFill>
                <a:srgbClr val="FF66FF"/>
              </a:solidFill>
            </c:spPr>
          </c:dPt>
          <c:dPt>
            <c:idx val="1"/>
            <c:spPr>
              <a:solidFill>
                <a:srgbClr val="FF66FF"/>
              </a:solidFill>
            </c:spPr>
          </c:dPt>
          <c:dPt>
            <c:idx val="2"/>
            <c:spPr>
              <a:solidFill>
                <a:srgbClr val="FF66FF"/>
              </a:solidFill>
            </c:spPr>
          </c:dPt>
          <c:dPt>
            <c:idx val="3"/>
            <c:spPr>
              <a:solidFill>
                <a:srgbClr val="FF66FF"/>
              </a:solidFill>
            </c:spPr>
          </c:dPt>
          <c:dPt>
            <c:idx val="4"/>
            <c:spPr>
              <a:solidFill>
                <a:srgbClr val="FF66FF"/>
              </a:solidFill>
            </c:spPr>
          </c:dPt>
          <c:cat>
            <c:strRef>
              <c:f>Лист1!$A$2:$A$6</c:f>
              <c:strCache>
                <c:ptCount val="5"/>
                <c:pt idx="0">
                  <c:v>2017 год (Отчет)                                                                1 336 505,7 тыс. руб.</c:v>
                </c:pt>
                <c:pt idx="1">
                  <c:v>2018 год (Оценка)                                                                   1 455 185,4 тыс. руб.</c:v>
                </c:pt>
                <c:pt idx="2">
                  <c:v>2019 год (Прогноз)                                                                          1 461 037,4 тыс. руб.</c:v>
                </c:pt>
                <c:pt idx="3">
                  <c:v>2020 год (Прогноз)                                                                  1 485 463,4 тыс. руб.</c:v>
                </c:pt>
                <c:pt idx="4">
                  <c:v>2021 год (Прогноз)                                                             1 223 104,4 тыс. руб.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991384.7</c:v>
                </c:pt>
                <c:pt idx="1">
                  <c:v>1113575.5</c:v>
                </c:pt>
                <c:pt idx="2">
                  <c:v>1067250.8999999999</c:v>
                </c:pt>
                <c:pt idx="3">
                  <c:v>1070942.8999999999</c:v>
                </c:pt>
                <c:pt idx="4">
                  <c:v>1070828.8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Межбюджетные  трансферты  из  бюджетов  поселений  (переданные  полномочия)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2017 год (Отчет)                                                                1 336 505,7 тыс. руб.</c:v>
                </c:pt>
                <c:pt idx="1">
                  <c:v>2018 год (Оценка)                                                                   1 455 185,4 тыс. руб.</c:v>
                </c:pt>
                <c:pt idx="2">
                  <c:v>2019 год (Прогноз)                                                                          1 461 037,4 тыс. руб.</c:v>
                </c:pt>
                <c:pt idx="3">
                  <c:v>2020 год (Прогноз)                                                                  1 485 463,4 тыс. руб.</c:v>
                </c:pt>
                <c:pt idx="4">
                  <c:v>2021 год (Прогноз)                                                             1 223 104,4 тыс. руб.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11015</c:v>
                </c:pt>
                <c:pt idx="1">
                  <c:v>11161</c:v>
                </c:pt>
                <c:pt idx="2">
                  <c:v>12728.5</c:v>
                </c:pt>
                <c:pt idx="3">
                  <c:v>11369.3</c:v>
                </c:pt>
                <c:pt idx="4">
                  <c:v>11008.2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  безвозмездные   поступления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2017 год (Отчет)                                                                1 336 505,7 тыс. руб.</c:v>
                </c:pt>
                <c:pt idx="1">
                  <c:v>2018 год (Оценка)                                                                   1 455 185,4 тыс. руб.</c:v>
                </c:pt>
                <c:pt idx="2">
                  <c:v>2019 год (Прогноз)                                                                          1 461 037,4 тыс. руб.</c:v>
                </c:pt>
                <c:pt idx="3">
                  <c:v>2020 год (Прогноз)                                                                  1 485 463,4 тыс. руб.</c:v>
                </c:pt>
                <c:pt idx="4">
                  <c:v>2021 год (Прогноз)                                                             1 223 104,4 тыс. руб.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3671.2</c:v>
                </c:pt>
                <c:pt idx="1">
                  <c:v>7.9</c:v>
                </c:pt>
              </c:numCache>
            </c:numRef>
          </c:val>
        </c:ser>
        <c:shape val="cylinder"/>
        <c:axId val="64922752"/>
        <c:axId val="64924288"/>
        <c:axId val="0"/>
      </c:bar3DChart>
      <c:catAx>
        <c:axId val="64922752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924288"/>
        <c:crosses val="autoZero"/>
        <c:auto val="1"/>
        <c:lblAlgn val="ctr"/>
        <c:lblOffset val="100"/>
        <c:tickLblSkip val="1"/>
        <c:tickMarkSkip val="20"/>
      </c:catAx>
      <c:valAx>
        <c:axId val="64924288"/>
        <c:scaling>
          <c:orientation val="minMax"/>
          <c:max val="1990000.0000000002"/>
          <c:min val="-10000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922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50" b="0" kern="0" spc="-100" normalizeH="0" baseline="0"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50" b="0" kern="0" spc="-100" normalizeH="0" baseline="0"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50" b="0" kern="0" spc="-100" normalizeH="0" baseline="0"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50" b="0" kern="0" spc="-100" normalizeH="0" baseline="0"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50" b="0" kern="0" spc="-100" normalizeH="0" baseline="0"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950" b="0" kern="0" spc="-100" normalizeH="0" baseline="0"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354136535354889"/>
          <c:y val="1.5416236302411897E-2"/>
          <c:w val="0.22645863464645141"/>
          <c:h val="0.98458374347109556"/>
        </c:manualLayout>
      </c:layout>
      <c:txPr>
        <a:bodyPr/>
        <a:lstStyle/>
        <a:p>
          <a:pPr>
            <a:defRPr sz="950" b="0" kern="2200" spc="-100" normalizeH="0" baseline="0"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6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solidFill>
                <a:srgbClr val="FF66FF"/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2907891842863467"/>
                  <c:y val="3.546352900484678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22517906814118407"/>
                  <c:y val="1.0812528336665734E-2"/>
                </c:manualLayout>
              </c:layout>
              <c:showPercent val="1"/>
            </c:dLbl>
            <c:dLbl>
              <c:idx val="2"/>
              <c:layout>
                <c:manualLayout>
                  <c:x val="3.5226743175824096E-2"/>
                  <c:y val="-4.5956669497960304E-2"/>
                </c:manualLayout>
              </c:layout>
              <c:showPercent val="1"/>
            </c:dLbl>
            <c:dLbl>
              <c:idx val="3"/>
              <c:layout>
                <c:manualLayout>
                  <c:x val="0.11174984412861746"/>
                  <c:y val="-2.144223035080719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99 366,9  -Дотации</c:v>
                </c:pt>
                <c:pt idx="1">
                  <c:v>1 067 250,9 - Субвенции</c:v>
                </c:pt>
                <c:pt idx="2">
                  <c:v>281 691,1 - Субсидии</c:v>
                </c:pt>
                <c:pt idx="3">
                  <c:v>12 728,5 - Межбюджетные трансферты из бюджетов поселений  (переданные полномочия)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99366.9</c:v>
                </c:pt>
                <c:pt idx="1">
                  <c:v>1067250.9000000004</c:v>
                </c:pt>
                <c:pt idx="2">
                  <c:v>281691.09999999998</c:v>
                </c:pt>
                <c:pt idx="3">
                  <c:v>12728.5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3.4479847637853535E-2"/>
          <c:y val="0.51725374726065043"/>
          <c:w val="0.88756730144948259"/>
          <c:h val="0.41027294501117595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507402193119458"/>
          <c:y val="1.5935429424869061E-2"/>
        </c:manualLayout>
      </c:layout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16"/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3004050575408838"/>
                  <c:y val="-6.064706823945370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2.5412628709872806E-2"/>
                  <c:y val="-4.2034758953775432E-2"/>
                </c:manualLayout>
              </c:layout>
              <c:showPercent val="1"/>
            </c:dLbl>
            <c:dLbl>
              <c:idx val="2"/>
              <c:layout>
                <c:manualLayout>
                  <c:x val="5.9265218049666904E-2"/>
                  <c:y val="6.4026727067143336E-3"/>
                </c:manualLayout>
              </c:layout>
              <c:showPercent val="1"/>
            </c:dLbl>
            <c:dLbl>
              <c:idx val="3"/>
              <c:layout>
                <c:manualLayout>
                  <c:x val="0.11174984412861746"/>
                  <c:y val="-2.144223035080719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1 070 942,9 - Субвенции</c:v>
                </c:pt>
                <c:pt idx="1">
                  <c:v>403 151,2 - Субсидии</c:v>
                </c:pt>
                <c:pt idx="2">
                  <c:v>11 369,3 - Межбюджетные трансферты из бюджетов поселений  (переданные полномочия)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1070942.9000000004</c:v>
                </c:pt>
                <c:pt idx="1">
                  <c:v>403151.2</c:v>
                </c:pt>
                <c:pt idx="2">
                  <c:v>11369.3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3.4479688671800256E-2"/>
          <c:y val="0.50547361386859702"/>
          <c:w val="0.88756730144948259"/>
          <c:h val="0.4687020279043888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507402193119458"/>
          <c:y val="1.5935429424869061E-2"/>
        </c:manualLayout>
      </c:layout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1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solidFill>
                <a:srgbClr val="FF66FF"/>
              </a:solidFill>
            </c:spPr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4907883822001506"/>
                  <c:y val="4.225919615758361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24630954579115991"/>
                  <c:y val="2.4408639519665216E-2"/>
                </c:manualLayout>
              </c:layout>
              <c:showPercent val="1"/>
            </c:dLbl>
            <c:dLbl>
              <c:idx val="2"/>
              <c:layout>
                <c:manualLayout>
                  <c:x val="3.5226743175824096E-2"/>
                  <c:y val="-4.5956669497960304E-2"/>
                </c:manualLayout>
              </c:layout>
              <c:showPercent val="1"/>
            </c:dLbl>
            <c:dLbl>
              <c:idx val="3"/>
              <c:layout>
                <c:manualLayout>
                  <c:x val="0.11174984412861746"/>
                  <c:y val="-2.144223035080719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62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91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325,7 - Дотации</c:v>
                </c:pt>
                <c:pt idx="1">
                  <c:v>1 070 828,8 - Субвенции</c:v>
                </c:pt>
                <c:pt idx="2">
                  <c:v>140 941,7 - Субсидии</c:v>
                </c:pt>
                <c:pt idx="3">
                  <c:v>11 008,2 - Межбюджетные трансферты из бюджетов поселений (переданные полномочия)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325.7</c:v>
                </c:pt>
                <c:pt idx="1">
                  <c:v>1070828.8</c:v>
                </c:pt>
                <c:pt idx="2">
                  <c:v>140941.70000000001</c:v>
                </c:pt>
                <c:pt idx="3">
                  <c:v>11008.2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4.4479545070686945E-2"/>
          <c:y val="0.53226271352108778"/>
          <c:w val="0.88756730144948259"/>
          <c:h val="0.4419128464389013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3386513760939553E-2"/>
                  <c:y val="-5.288461061796883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5024277016743129"/>
                  <c:y val="-6.578472222222243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799006849315069"/>
                  <c:y val="1.0566919191919193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 (образование, культура, социальная политика, физическая культура и спорт)</c:v>
                </c:pt>
                <c:pt idx="1">
                  <c:v>Межбюджетные трансферты общего характера бюджетам бюджетной системы Российской Федерации (дотации бюджетам поселений)</c:v>
                </c:pt>
                <c:pt idx="2">
                  <c:v>Другие расходы (общегосударственные вопросы, национальная безопасность и правоохранительная деятельность, национальная экономика, жилищно-коммунальное хозяйство, обслуживание муниципального долга)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1724940.7</c:v>
                </c:pt>
                <c:pt idx="1">
                  <c:v>106305.3</c:v>
                </c:pt>
                <c:pt idx="2">
                  <c:v>208825</c:v>
                </c:pt>
              </c:numCache>
            </c:numRef>
          </c:val>
        </c:ser>
        <c:firstSliceAng val="144"/>
      </c:pieChart>
    </c:plotArea>
    <c:legend>
      <c:legendPos val="b"/>
      <c:layout>
        <c:manualLayout>
          <c:xMode val="edge"/>
          <c:yMode val="edge"/>
          <c:x val="3.8066461777087578E-3"/>
          <c:y val="0.40503512212034426"/>
          <c:w val="0.9923867076445827"/>
          <c:h val="0.5848917271239099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4954337899539"/>
          <c:y val="2.432950191570877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3386513760939553E-2"/>
                  <c:y val="-5.288461061796883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8758856739184266E-2"/>
                  <c:y val="-6.043955499196419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1224485286644192"/>
                  <c:y val="-8.1410256410256402E-3"/>
                </c:manualLayout>
              </c:layout>
              <c:dLblPos val="bestFit"/>
              <c:showPercent val="1"/>
            </c:dLbl>
            <c:numFmt formatCode="0.0%" sourceLinked="0"/>
            <c:txPr>
              <a:bodyPr rot="0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 (образование, культура, социальная политика, физическая культура и спорт)</c:v>
                </c:pt>
                <c:pt idx="1">
                  <c:v>Межбюджетные трансферты общего характера бюджетам бюджетной системы Российской Федерации (дотации бюджетам поселений)</c:v>
                </c:pt>
                <c:pt idx="2">
                  <c:v>Другие расходы (общегосударственные вопросы, национальная безопасность и правоохранительная деятельность, национальная экономика, жилищно-коммунальное хозяйство, обслуживание муницпального долга)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1810525.1</c:v>
                </c:pt>
                <c:pt idx="1">
                  <c:v>104817.2</c:v>
                </c:pt>
                <c:pt idx="2">
                  <c:v>153396.79999999999</c:v>
                </c:pt>
              </c:numCache>
            </c:numRef>
          </c:val>
        </c:ser>
        <c:firstSliceAng val="144"/>
      </c:pieChart>
    </c:plotArea>
    <c:legend>
      <c:legendPos val="b"/>
      <c:layout>
        <c:manualLayout>
          <c:xMode val="edge"/>
          <c:yMode val="edge"/>
          <c:x val="3.8066461777087578E-3"/>
          <c:y val="0.39488705414185687"/>
          <c:w val="0.9923867076445827"/>
          <c:h val="0.6051129458581445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dLbl>
              <c:idx val="0"/>
              <c:layout>
                <c:manualLayout>
                  <c:x val="-6.3386513760939553E-2"/>
                  <c:y val="-5.288461061796883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4675270061728396"/>
                  <c:y val="-7.900689223057709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8084066358024853"/>
                  <c:y val="1.3078738512949039E-2"/>
                </c:manualLayout>
              </c:layout>
              <c:dLblPos val="bestFit"/>
              <c:showPercent val="1"/>
            </c:dLbl>
            <c:numFmt formatCode="0.0%" sourceLinked="0"/>
            <c:txPr>
              <a:bodyPr rot="0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 (образование, культура, социальная политика, физическая культура и спорт)</c:v>
                </c:pt>
                <c:pt idx="1">
                  <c:v>Межбюджетные трансферты общего характера бюджетам бюджетной системы Российской Федерации (дотации бюджетам поселений)</c:v>
                </c:pt>
                <c:pt idx="2">
                  <c:v>Другие расходы (общегосударственные вопросы, национальная безопасность и правоохранительная деятельность, национальная экономика, обслуживание муницпального долга)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1457523.5</c:v>
                </c:pt>
                <c:pt idx="1">
                  <c:v>103812.8</c:v>
                </c:pt>
                <c:pt idx="2">
                  <c:v>222920.9</c:v>
                </c:pt>
              </c:numCache>
            </c:numRef>
          </c:val>
        </c:ser>
        <c:firstSliceAng val="144"/>
      </c:pieChart>
    </c:plotArea>
    <c:legend>
      <c:legendPos val="b"/>
      <c:layout>
        <c:manualLayout>
          <c:xMode val="edge"/>
          <c:yMode val="edge"/>
          <c:x val="3.8066461777087578E-3"/>
          <c:y val="0.44884221347839209"/>
          <c:w val="0.9923867076445827"/>
          <c:h val="0.5410847028300739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444"/>
          <c:h val="0.464242390735967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"Охрана окружающей среды на территории Тайшетского района"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3900737940224561E-2"/>
                  <c:y val="-4.5680817407740153E-2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42 468,5 тыс. руб.</c:v>
                </c:pt>
                <c:pt idx="1">
                  <c:v>2020 год 16 888,6 тыс.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55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водохозяйственного комплекса на территории Тайшетского района"</c:v>
                </c:pt>
              </c:strCache>
            </c:strRef>
          </c:tx>
          <c:dLbls>
            <c:dLbl>
              <c:idx val="0"/>
              <c:layout>
                <c:manualLayout>
                  <c:x val="1.4936309718657965E-2"/>
                  <c:y val="-5.87180401247586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42 413,5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4689227526260581E-2"/>
                  <c:y val="-4.443447508812065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42 468,5 тыс. руб.</c:v>
                </c:pt>
                <c:pt idx="1">
                  <c:v>2020 год 16 888,6 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42413.5</c:v>
                </c:pt>
                <c:pt idx="1">
                  <c:v>16833.599999999984</c:v>
                </c:pt>
              </c:numCache>
            </c:numRef>
          </c:val>
        </c:ser>
        <c:dLbls>
          <c:showVal val="1"/>
        </c:dLbls>
        <c:shape val="cylinder"/>
        <c:axId val="66159360"/>
        <c:axId val="66160896"/>
        <c:axId val="0"/>
      </c:bar3DChart>
      <c:catAx>
        <c:axId val="6615936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160896"/>
        <c:crosses val="autoZero"/>
        <c:auto val="1"/>
        <c:lblAlgn val="ctr"/>
        <c:lblOffset val="100"/>
      </c:catAx>
      <c:valAx>
        <c:axId val="66160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128010314500171E-2"/>
              <c:y val="0.20408908445268198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159360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7.0526550490217998E-2"/>
          <c:y val="0.67182093998999881"/>
          <c:w val="0.85894674947851946"/>
          <c:h val="0.29855626503635674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777777777779557E-3"/>
          <c:y val="4.6296296296297014E-3"/>
          <c:w val="0.97696106736659138"/>
          <c:h val="0.8565677535711278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5.5816308498060734E-3"/>
                  <c:y val="3.0719378477607527E-4"/>
                </c:manualLayout>
              </c:layout>
              <c:showVal val="1"/>
            </c:dLbl>
            <c:dLbl>
              <c:idx val="1"/>
              <c:layout>
                <c:manualLayout>
                  <c:x val="1.0039243888035178E-3"/>
                  <c:y val="5.5893578824109114E-3"/>
                </c:manualLayout>
              </c:layout>
              <c:showVal val="1"/>
            </c:dLbl>
            <c:dLbl>
              <c:idx val="2"/>
              <c:layout>
                <c:manualLayout>
                  <c:x val="4.8292184230389014E-3"/>
                  <c:y val="5.2437648745377813E-3"/>
                </c:manualLayout>
              </c:layout>
              <c:showVal val="1"/>
            </c:dLbl>
            <c:dLbl>
              <c:idx val="3"/>
              <c:layout>
                <c:manualLayout>
                  <c:x val="2.0302630706590542E-3"/>
                  <c:y val="3.8345546763647416E-3"/>
                </c:manualLayout>
              </c:layout>
              <c:showVal val="1"/>
            </c:dLbl>
            <c:dLbl>
              <c:idx val="4"/>
              <c:layout>
                <c:manualLayout>
                  <c:x val="-1.456929048381134E-3"/>
                  <c:y val="1.0700170608161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Лист1!$B$5:$F$5</c:f>
              <c:strCache>
                <c:ptCount val="5"/>
                <c:pt idx="0">
                  <c:v>2017 г. 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Лист1!$B$6:$F$6</c:f>
              <c:numCache>
                <c:formatCode>0.0</c:formatCode>
                <c:ptCount val="5"/>
                <c:pt idx="0" formatCode="General">
                  <c:v>103.7</c:v>
                </c:pt>
                <c:pt idx="1">
                  <c:v>102.6</c:v>
                </c:pt>
                <c:pt idx="2">
                  <c:v>104.2</c:v>
                </c:pt>
                <c:pt idx="3">
                  <c:v>103.6</c:v>
                </c:pt>
                <c:pt idx="4">
                  <c:v>104</c:v>
                </c:pt>
              </c:numCache>
            </c:numRef>
          </c:val>
        </c:ser>
        <c:dLbls>
          <c:showVal val="1"/>
        </c:dLbls>
        <c:gapWidth val="14"/>
        <c:overlap val="15"/>
        <c:axId val="166900096"/>
        <c:axId val="166901632"/>
      </c:barChart>
      <c:catAx>
        <c:axId val="1669000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901632"/>
        <c:crosses val="autoZero"/>
        <c:auto val="1"/>
        <c:lblAlgn val="ctr"/>
        <c:lblOffset val="100"/>
      </c:catAx>
      <c:valAx>
        <c:axId val="166901632"/>
        <c:scaling>
          <c:orientation val="minMax"/>
        </c:scaling>
        <c:delete val="1"/>
        <c:axPos val="l"/>
        <c:numFmt formatCode="General" sourceLinked="1"/>
        <c:tickLblPos val="none"/>
        <c:crossAx val="166900096"/>
        <c:crosses val="autoZero"/>
        <c:crossBetween val="between"/>
      </c:valAx>
    </c:plotArea>
    <c:plotVisOnly val="1"/>
    <c:dispBlanksAs val="gap"/>
  </c:chart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455"/>
          <c:h val="0.464242390735967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3900737940224561E-2"/>
                  <c:y val="-4.5680817407740153E-2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</c:v>
                </c:pt>
                <c:pt idx="1">
                  <c:v>2020 год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3468</c:v>
                </c:pt>
                <c:pt idx="1">
                  <c:v>110</c:v>
                </c:pt>
              </c:numCache>
            </c:numRef>
          </c:val>
        </c:ser>
        <c:dLbls>
          <c:showVal val="1"/>
        </c:dLbls>
        <c:shape val="cylinder"/>
        <c:axId val="66307968"/>
        <c:axId val="66309504"/>
        <c:axId val="0"/>
      </c:bar3DChart>
      <c:catAx>
        <c:axId val="6630796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09504"/>
        <c:crosses val="autoZero"/>
        <c:auto val="1"/>
        <c:lblAlgn val="ctr"/>
        <c:lblOffset val="100"/>
      </c:catAx>
      <c:valAx>
        <c:axId val="66309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128010314500171E-2"/>
              <c:y val="0.20408908445268201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307968"/>
        <c:crosses val="autoZero"/>
        <c:crossBetween val="between"/>
        <c:majorUnit val="2000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10"/>
      <c:rAngAx val="1"/>
    </c:view3D>
    <c:sideWall>
      <c:spPr>
        <a:solidFill>
          <a:schemeClr val="accent2">
            <a:lumMod val="20000"/>
            <a:lumOff val="80000"/>
          </a:schemeClr>
        </a:solidFill>
      </c:spPr>
    </c:sideWall>
    <c:backWall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422"/>
          <c:h val="0.456174868766410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"Организация составления и исполнения бюджета муниципального образования "Тайшетский район", управление муниципальными финансами""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57506004175424E-2"/>
                  <c:y val="-6.7829735615981171E-2"/>
                </c:manualLayout>
              </c:layout>
              <c:showVal val="1"/>
            </c:dLbl>
            <c:dLbl>
              <c:idx val="1"/>
              <c:layout>
                <c:manualLayout>
                  <c:x val="-8.9980600251055574E-4"/>
                  <c:y val="-6.6451024062006189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 - 134 173,8 тыс. руб.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27868.5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"Финансовая поддержка муниципальных образований Тайшетского района"</c:v>
                </c:pt>
              </c:strCache>
            </c:strRef>
          </c:tx>
          <c:spPr>
            <a:solidFill>
              <a:srgbClr val="BA1C98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0385241177361856E-2"/>
                  <c:y val="-8.0220519330119325E-2"/>
                </c:manualLayout>
              </c:layout>
              <c:showVal val="1"/>
            </c:dLbl>
            <c:dLbl>
              <c:idx val="1"/>
              <c:layout>
                <c:manualLayout>
                  <c:x val="-5.6211723534558182E-3"/>
                  <c:y val="-2.405793025871765E-2"/>
                </c:manualLayout>
              </c:layout>
              <c:showVal val="1"/>
            </c:dLbl>
            <c:dLbl>
              <c:idx val="2"/>
              <c:layout>
                <c:manualLayout>
                  <c:x val="-5.9981044036162183E-3"/>
                  <c:y val="-2.1621984751906031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 - 134 173,8 тыс. руб.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106305.3</c:v>
                </c:pt>
              </c:numCache>
            </c:numRef>
          </c:val>
        </c:ser>
        <c:dLbls>
          <c:showVal val="1"/>
        </c:dLbls>
        <c:shape val="cylinder"/>
        <c:axId val="66373120"/>
        <c:axId val="66374656"/>
        <c:axId val="0"/>
      </c:bar3DChart>
      <c:catAx>
        <c:axId val="66373120"/>
        <c:scaling>
          <c:orientation val="minMax"/>
        </c:scaling>
        <c:axPos val="b"/>
        <c:tickLblPos val="nextTo"/>
        <c:txPr>
          <a:bodyPr rot="0" vert="horz" anchor="ctr" anchorCtr="0"/>
          <a:lstStyle/>
          <a:p>
            <a:pPr>
              <a:defRPr sz="11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74656"/>
        <c:crosses val="autoZero"/>
        <c:auto val="1"/>
        <c:lblAlgn val="ctr"/>
        <c:lblOffset val="100"/>
      </c:catAx>
      <c:valAx>
        <c:axId val="66374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20227E-3"/>
              <c:y val="0.2403621422322246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373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4495585265352218"/>
          <c:w val="0.9302871099445903"/>
          <c:h val="0.32761223707084908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  <a:bevelB h="63500"/>
              </a:sp3d>
            </c:spPr>
          </c:dPt>
          <c:dLbls>
            <c:dLbl>
              <c:idx val="0"/>
              <c:layout>
                <c:manualLayout>
                  <c:x val="1.0324483775811209E-2"/>
                  <c:y val="-2.8207086323691118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1 476 796,3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328689.3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</c:v>
                </c:pt>
              </c:strCache>
            </c:strRef>
          </c:tx>
          <c:spPr>
            <a:solidFill>
              <a:srgbClr val="D38951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788E-2"/>
                </c:manualLayout>
              </c:layout>
              <c:showVal val="1"/>
            </c:dLbl>
            <c:dLbl>
              <c:idx val="2"/>
              <c:layout>
                <c:manualLayout>
                  <c:x val="1.6224072654635588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1 476 796,3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830033.4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177757647697E-2"/>
                  <c:y val="-3.4641572177307692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605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1 476 796,3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61103.4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2015-2020 годы и прочие мероприятия в области образования"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1211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1 476 796,3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47780.6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муниципального образования "Тайшетский район" в каникулярное время"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523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1 476 796,3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2653.2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"Развитие и укрепление материально-технической базы образовательных учреждений Тайшетского района"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2.0648967551622786E-2"/>
                  <c:y val="-3.842316350568794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1 476 796,3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206536.4</c:v>
                </c:pt>
              </c:numCache>
            </c:numRef>
          </c:val>
        </c:ser>
        <c:dLbls>
          <c:showVal val="1"/>
        </c:dLbls>
        <c:shape val="cylinder"/>
        <c:axId val="66541056"/>
        <c:axId val="66542592"/>
        <c:axId val="0"/>
      </c:bar3DChart>
      <c:catAx>
        <c:axId val="6654105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42592"/>
        <c:crosses val="autoZero"/>
        <c:auto val="1"/>
        <c:lblAlgn val="ctr"/>
        <c:lblOffset val="100"/>
      </c:catAx>
      <c:valAx>
        <c:axId val="66542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/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541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6190527026200665"/>
          <c:w val="0.72747206930992037"/>
          <c:h val="0.4380947297379979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E2FFD9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422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74642731012E-2"/>
                  <c:y val="-7.098140034981702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158 954,8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628.6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4698726390418347E-2"/>
                  <c:y val="-6.3966864473062796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809E-2"/>
                </c:manualLayout>
              </c:layout>
              <c:showVal val="1"/>
            </c:dLbl>
            <c:dLbl>
              <c:idx val="2"/>
              <c:layout>
                <c:manualLayout>
                  <c:x val="1.6224072654635605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158 954,8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226.4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3.3539591797039753E-3"/>
                  <c:y val="-6.42753341832972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643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158 954,8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4.5511250197044963E-3"/>
                  <c:y val="-6.445616930087043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1228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1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158 954,8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158044.79999999999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учреждениях дополнительного образования сферы спорта в каникулярное время"</c:v>
                </c:pt>
              </c:strCache>
            </c:strRef>
          </c:tx>
          <c:spPr>
            <a:solidFill>
              <a:srgbClr val="C96CFC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523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158 954,8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"Развитие и укрепление материально-технической базы учреждений культуры и дополнительного образования сферы культуры и спорта Тайшетского района"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400321161880981E-2"/>
                  <c:y val="-6.68973267202903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158 954,8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shape val="cylinder"/>
        <c:axId val="66720896"/>
        <c:axId val="66722432"/>
        <c:axId val="0"/>
      </c:bar3DChart>
      <c:catAx>
        <c:axId val="667208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22432"/>
        <c:crosses val="autoZero"/>
        <c:auto val="1"/>
        <c:lblAlgn val="ctr"/>
        <c:lblOffset val="100"/>
      </c:catAx>
      <c:valAx>
        <c:axId val="66722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0"/>
              <c:y val="0.2216643296300291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72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700529955222077E-5"/>
          <c:y val="0.53157958420242279"/>
          <c:w val="0.78464279637840328"/>
          <c:h val="0.4449169231803089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CC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255"/>
          <c:h val="0.456174868766409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областных государственных полномочий по предоставлению мер социальной поддержки населению" </c:v>
                </c:pt>
              </c:strCache>
            </c:strRef>
          </c:tx>
          <c:spPr>
            <a:solidFill>
              <a:srgbClr val="7C9EDA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5364173228346467E-2"/>
                  <c:y val="-3.1304622049478335E-2"/>
                </c:manualLayout>
              </c:layout>
              <c:showVal val="1"/>
            </c:dLbl>
            <c:dLbl>
              <c:idx val="1"/>
              <c:layout>
                <c:manualLayout>
                  <c:x val="6.3465708090836518E-3"/>
                  <c:y val="-3.2576585767448991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2019 год                            83 083,6 тыс. руб.</c:v>
                </c:pt>
                <c:pt idx="1">
                  <c:v>         2020 год                              83 570,8 тыс. руб.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72611</c:v>
                </c:pt>
                <c:pt idx="1">
                  <c:v>72611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 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47289740956294E-2"/>
                  <c:y val="-5.0559558674730755E-2"/>
                </c:manualLayout>
              </c:layout>
              <c:showVal val="1"/>
            </c:dLbl>
            <c:dLbl>
              <c:idx val="1"/>
              <c:layout>
                <c:manualLayout>
                  <c:x val="2.1552693141618163E-2"/>
                  <c:y val="-4.0631629352461104E-2"/>
                </c:manualLayout>
              </c:layout>
              <c:showVal val="1"/>
            </c:dLbl>
            <c:dLbl>
              <c:idx val="2"/>
              <c:layout>
                <c:manualLayout>
                  <c:x val="2.8422201300924342E-2"/>
                  <c:y val="-3.9105708868177602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2019 год                            83 083,6 тыс. руб.</c:v>
                </c:pt>
                <c:pt idx="1">
                  <c:v>         2020 год                              83 570,8 тыс. руб.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10422.6</c:v>
                </c:pt>
                <c:pt idx="1">
                  <c:v>10749.8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"Доступная среда для инвалидов и других маломобильных групп населения" </c:v>
                </c:pt>
              </c:strCache>
            </c:strRef>
          </c:tx>
          <c:spPr>
            <a:solidFill>
              <a:srgbClr val="C664FC"/>
            </a:solidFill>
          </c:spPr>
          <c:dLbls>
            <c:dLbl>
              <c:idx val="0"/>
              <c:layout>
                <c:manualLayout>
                  <c:x val="1.2681159420289861E-2"/>
                  <c:y val="-1.4814814814814815E-2"/>
                </c:manualLayout>
              </c:layout>
              <c:showVal val="1"/>
            </c:dLbl>
            <c:dLbl>
              <c:idx val="1"/>
              <c:layout>
                <c:manualLayout>
                  <c:x val="1.6304347826086956E-2"/>
                  <c:y val="-1.1111111111111125E-2"/>
                </c:manualLayout>
              </c:layout>
              <c:showVal val="1"/>
            </c:dLbl>
            <c:dLbl>
              <c:idx val="2"/>
              <c:layout>
                <c:manualLayout>
                  <c:x val="1.4492753623188409E-2"/>
                  <c:y val="-1.481481481481481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2019 год                            83 083,6 тыс. руб.</c:v>
                </c:pt>
                <c:pt idx="1">
                  <c:v>         2020 год                              83 570,8 тыс. руб.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#,##0.00">
                  <c:v>20</c:v>
                </c:pt>
                <c:pt idx="1">
                  <c:v>210</c:v>
                </c:pt>
              </c:numCache>
            </c:numRef>
          </c:val>
        </c:ser>
        <c:dLbls>
          <c:showVal val="1"/>
        </c:dLbls>
        <c:shape val="cylinder"/>
        <c:axId val="66789376"/>
        <c:axId val="66790912"/>
        <c:axId val="0"/>
      </c:bar3DChart>
      <c:catAx>
        <c:axId val="667893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90912"/>
        <c:crosses val="autoZero"/>
        <c:auto val="1"/>
        <c:lblAlgn val="ctr"/>
        <c:lblOffset val="100"/>
      </c:catAx>
      <c:valAx>
        <c:axId val="66790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20147E-3"/>
              <c:y val="0.24036214223222396"/>
            </c:manualLayout>
          </c:layout>
        </c:title>
        <c:numFmt formatCode="_-* #,##0.0_р_._-;\-* #,##0.0_р_._-;_-* &quot;-&quot;??_р_._-;_-@_-" sourceLinked="1"/>
        <c:tickLblPos val="nextTo"/>
        <c:spPr>
          <a:solidFill>
            <a:schemeClr val="accent4">
              <a:lumMod val="40000"/>
              <a:lumOff val="60000"/>
            </a:schemeClr>
          </a:solidFill>
        </c:spPr>
        <c:txPr>
          <a:bodyPr/>
          <a:lstStyle/>
          <a:p>
            <a:pPr>
              <a:defRPr sz="1200"/>
            </a:pPr>
            <a:endParaRPr lang="ru-RU"/>
          </a:p>
        </c:txPr>
        <c:crossAx val="66789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0.20422591375801716"/>
          <c:w val="0.86196741032371693"/>
          <c:h val="0.344684505754702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"Обеспечение исполнения полномочий"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434695663042121E-2"/>
                  <c:y val="-2.9185115055343054E-2"/>
                </c:manualLayout>
              </c:layout>
              <c:showVal val="1"/>
            </c:dLbl>
            <c:dLbl>
              <c:idx val="1"/>
              <c:layout>
                <c:manualLayout>
                  <c:x val="1.7302368453943329E-2"/>
                  <c:y val="-5.0858380692415966E-2"/>
                </c:manualLayout>
              </c:layout>
              <c:showVal val="1"/>
            </c:dLbl>
            <c:dLbl>
              <c:idx val="2"/>
              <c:layout>
                <c:manualLayout>
                  <c:x val="8.5123734533183344E-3"/>
                  <c:y val="-1.818513539466145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2019 год                          66 199,7 тыс. руб.</c:v>
                </c:pt>
                <c:pt idx="1">
                  <c:v>         2020 год                             61 215,2 тыс. руб.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65428.7</c:v>
                </c:pt>
                <c:pt idx="1">
                  <c:v>60444.2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"Улучшение условий труда"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6868985126859144E-2"/>
                  <c:y val="-4.9554733099036893E-2"/>
                </c:manualLayout>
              </c:layout>
              <c:showVal val="1"/>
            </c:dLbl>
            <c:dLbl>
              <c:idx val="1"/>
              <c:layout>
                <c:manualLayout>
                  <c:x val="2.2760436195475565E-2"/>
                  <c:y val="-4.2870310419217211E-2"/>
                </c:manualLayout>
              </c:layout>
              <c:showVal val="1"/>
            </c:dLbl>
            <c:dLbl>
              <c:idx val="2"/>
              <c:layout>
                <c:manualLayout>
                  <c:x val="2.9802524684414456E-2"/>
                  <c:y val="-1.0872223289162285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2019 год                          66 199,7 тыс. руб.</c:v>
                </c:pt>
                <c:pt idx="1">
                  <c:v>         2020 год                             61 215,2 тыс. руб.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771</c:v>
                </c:pt>
                <c:pt idx="1">
                  <c:v>771</c:v>
                </c:pt>
              </c:numCache>
            </c:numRef>
          </c:val>
        </c:ser>
        <c:dLbls>
          <c:showVal val="1"/>
        </c:dLbls>
        <c:shape val="cylinder"/>
        <c:axId val="115197056"/>
        <c:axId val="67309952"/>
        <c:axId val="0"/>
      </c:bar3DChart>
      <c:catAx>
        <c:axId val="11519705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09952"/>
        <c:crosses val="autoZero"/>
        <c:auto val="1"/>
        <c:lblAlgn val="ctr"/>
        <c:lblOffset val="100"/>
      </c:catAx>
      <c:valAx>
        <c:axId val="67309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20246E-3"/>
              <c:y val="0.24036214223222482"/>
            </c:manualLayout>
          </c:layout>
        </c:title>
        <c:numFmt formatCode="_-* #,##0.0_р_._-;\-* #,##0.0_р_._-;_-* &quot;-&quot;??_р_._-;_-@_-" sourceLinked="1"/>
        <c:tickLblPos val="nextTo"/>
        <c:spPr>
          <a:solidFill>
            <a:schemeClr val="bg2">
              <a:lumMod val="90000"/>
            </a:schemeClr>
          </a:solidFill>
        </c:spPr>
        <c:txPr>
          <a:bodyPr/>
          <a:lstStyle/>
          <a:p>
            <a:pPr>
              <a:defRPr sz="1200"/>
            </a:pPr>
            <a:endParaRPr lang="ru-RU"/>
          </a:p>
        </c:txPr>
        <c:crossAx val="11519705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12441116735408074"/>
          <c:y val="0.77384826741653512"/>
          <c:w val="0.72736814148230888"/>
          <c:h val="0.2261517325834777"/>
        </c:manualLayout>
      </c:layout>
      <c:spPr>
        <a:solidFill>
          <a:schemeClr val="bg2">
            <a:lumMod val="90000"/>
          </a:schemeClr>
        </a:solidFill>
      </c:spPr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2">
        <a:lumMod val="9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6289506455469721"/>
          <c:y val="2.2073395825302159E-2"/>
          <c:w val="0.828874062202415"/>
          <c:h val="0.492881278155072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"Совершенствование системы учета и содержание объектов муниципальной собственности муниципального образования "Тайшетский район"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6.3749620757839629E-3"/>
                  <c:y val="-3.2613524037441825E-2"/>
                </c:manualLayout>
              </c:layout>
              <c:showVal val="1"/>
            </c:dLbl>
            <c:dLbl>
              <c:idx val="1"/>
              <c:layout>
                <c:manualLayout>
                  <c:x val="-1.0919991531167871E-2"/>
                  <c:y val="-3.6708584397284187E-2"/>
                </c:manualLayout>
              </c:layout>
              <c:showVal val="1"/>
            </c:dLbl>
            <c:dLbl>
              <c:idx val="2"/>
              <c:layout>
                <c:manualLayout>
                  <c:x val="-1.3940828598957027E-2"/>
                  <c:y val="-9.358080239970157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43 855,7 тыс. руб.</c:v>
                </c:pt>
                <c:pt idx="1">
                  <c:v>2020 год  24 938,0 тыс. руб.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19853.8</c:v>
                </c:pt>
                <c:pt idx="1">
                  <c:v>3735.3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"Исполнение полномочий в области жилищных отношений"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5.1123606164382987E-3"/>
                  <c:y val="-4.1333007845067715E-2"/>
                </c:manualLayout>
              </c:layout>
              <c:showVal val="1"/>
            </c:dLbl>
            <c:dLbl>
              <c:idx val="1"/>
              <c:layout>
                <c:manualLayout>
                  <c:x val="7.1951493269680243E-3"/>
                  <c:y val="-3.4369915635398006E-2"/>
                </c:manualLayout>
              </c:layout>
              <c:showVal val="1"/>
            </c:dLbl>
            <c:dLbl>
              <c:idx val="2"/>
              <c:layout>
                <c:manualLayout>
                  <c:x val="5.4905478587328523E-3"/>
                  <c:y val="-0.1020453693288339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43 855,7 тыс. руб.</c:v>
                </c:pt>
                <c:pt idx="1">
                  <c:v>2020 год  24 938,0 тыс. руб.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2153</c:v>
                </c:pt>
                <c:pt idx="1">
                  <c:v>1197.3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"Исполнение полномочий в области земельных отношений"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7471264367816334E-3"/>
                  <c:y val="-3.0303030303030297E-2"/>
                </c:manualLayout>
              </c:layout>
              <c:showVal val="1"/>
            </c:dLbl>
            <c:dLbl>
              <c:idx val="1"/>
              <c:layout>
                <c:manualLayout>
                  <c:x val="6.396956861844447E-3"/>
                  <c:y val="-2.3938505839890867E-2"/>
                </c:manualLayout>
              </c:layout>
              <c:showVal val="1"/>
            </c:dLbl>
            <c:dLbl>
              <c:idx val="2"/>
              <c:layout>
                <c:manualLayout>
                  <c:x val="6.3291139240506927E-3"/>
                  <c:y val="-3.80952380952380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43 855,7 тыс. руб.</c:v>
                </c:pt>
                <c:pt idx="1">
                  <c:v>2020 год  24 938,0 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200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муниципальной программы "Повышение эффективности управления муниципальным имуществом муниципального образования "Тайшетский район" на 2016 - 2020 годы"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3.9092062560874636E-17"/>
                  <c:y val="-2.8235662397523686E-2"/>
                </c:manualLayout>
              </c:layout>
              <c:showVal val="1"/>
            </c:dLbl>
            <c:dLbl>
              <c:idx val="1"/>
              <c:layout>
                <c:manualLayout>
                  <c:x val="4.2646379078963284E-3"/>
                  <c:y val="-3.9529927356532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43 855,7 тыс. руб.</c:v>
                </c:pt>
                <c:pt idx="1">
                  <c:v>2020 год  24 938,0 тыс. руб.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21648.9</c:v>
                </c:pt>
                <c:pt idx="1">
                  <c:v>20005.400000000001</c:v>
                </c:pt>
              </c:numCache>
            </c:numRef>
          </c:val>
        </c:ser>
        <c:dLbls>
          <c:showVal val="1"/>
        </c:dLbls>
        <c:gapWidth val="153"/>
        <c:gapDepth val="153"/>
        <c:shape val="cylinder"/>
        <c:axId val="67492096"/>
        <c:axId val="67510272"/>
        <c:axId val="0"/>
      </c:bar3DChart>
      <c:catAx>
        <c:axId val="674920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510272"/>
        <c:crosses val="autoZero"/>
        <c:auto val="1"/>
        <c:lblAlgn val="ctr"/>
        <c:lblOffset val="100"/>
      </c:catAx>
      <c:valAx>
        <c:axId val="67510272"/>
        <c:scaling>
          <c:orientation val="minMax"/>
          <c:max val="25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562643277185287E-2"/>
              <c:y val="0.133724409448818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492096"/>
        <c:crosses val="autoZero"/>
        <c:crossBetween val="between"/>
        <c:majorUnit val="10000"/>
        <c:minorUnit val="1000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5.2248413568556966E-2"/>
          <c:y val="0.63260217472815894"/>
          <c:w val="0.8955031728628855"/>
          <c:h val="0.33882639670041997"/>
        </c:manualLayout>
      </c:layout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5859211309294144"/>
          <c:y val="5.8779715035620544E-2"/>
          <c:w val="0.8148591106226537"/>
          <c:h val="0.646651168603930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2612379148809041E-2"/>
                  <c:y val="-4.3712452610090421E-2"/>
                </c:manualLayout>
              </c:layout>
              <c:showVal val="1"/>
            </c:dLbl>
            <c:dLbl>
              <c:idx val="1"/>
              <c:layout>
                <c:manualLayout>
                  <c:x val="1.0244858633177508E-2"/>
                  <c:y val="-4.4984446388645884E-2"/>
                </c:manualLayout>
              </c:layout>
              <c:showVal val="1"/>
            </c:dLbl>
            <c:dLbl>
              <c:idx val="2"/>
              <c:layout>
                <c:manualLayout>
                  <c:x val="1.9814445662646663E-2"/>
                  <c:y val="-4.49844463886458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</c:v>
                </c:pt>
                <c:pt idx="1">
                  <c:v>2020 год  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200</c:v>
                </c:pt>
                <c:pt idx="1">
                  <c:v>130</c:v>
                </c:pt>
              </c:numCache>
            </c:numRef>
          </c:val>
        </c:ser>
        <c:dLbls>
          <c:showVal val="1"/>
        </c:dLbls>
        <c:shape val="cylinder"/>
        <c:axId val="67713280"/>
        <c:axId val="67694592"/>
        <c:axId val="0"/>
      </c:bar3DChart>
      <c:catAx>
        <c:axId val="677132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694592"/>
        <c:crosses val="autoZero"/>
        <c:auto val="1"/>
        <c:lblAlgn val="ctr"/>
        <c:lblOffset val="100"/>
      </c:catAx>
      <c:valAx>
        <c:axId val="67694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5.8537285780453877E-2"/>
              <c:y val="0.124200668098305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713280"/>
        <c:crosses val="autoZero"/>
        <c:crossBetween val="between"/>
      </c:valAx>
    </c:plotArea>
    <c:plotVisOnly val="1"/>
    <c:dispBlanksAs val="gap"/>
  </c:chart>
  <c:spPr>
    <a:solidFill>
      <a:srgbClr val="D0FFC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5859211309294152"/>
          <c:y val="5.8779715035620544E-2"/>
          <c:w val="0.8148591106226537"/>
          <c:h val="0.646651168603930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2612379148809041E-2"/>
                  <c:y val="-4.3712452610090421E-2"/>
                </c:manualLayout>
              </c:layout>
              <c:showVal val="1"/>
            </c:dLbl>
            <c:dLbl>
              <c:idx val="1"/>
              <c:layout>
                <c:manualLayout>
                  <c:x val="1.0244858633177516E-2"/>
                  <c:y val="-4.4984446388645884E-2"/>
                </c:manualLayout>
              </c:layout>
              <c:showVal val="1"/>
            </c:dLbl>
            <c:dLbl>
              <c:idx val="2"/>
              <c:layout>
                <c:manualLayout>
                  <c:x val="1.9814445662646663E-2"/>
                  <c:y val="-4.49844463886458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  </c:v>
                </c:pt>
                <c:pt idx="1">
                  <c:v>2020 год  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</c:ser>
        <c:dLbls>
          <c:showVal val="1"/>
        </c:dLbls>
        <c:shape val="cylinder"/>
        <c:axId val="67805952"/>
        <c:axId val="67807488"/>
        <c:axId val="0"/>
      </c:bar3DChart>
      <c:catAx>
        <c:axId val="6780595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807488"/>
        <c:crosses val="autoZero"/>
        <c:auto val="1"/>
        <c:lblAlgn val="ctr"/>
        <c:lblOffset val="100"/>
      </c:catAx>
      <c:valAx>
        <c:axId val="67807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5.8537285780453877E-2"/>
              <c:y val="0.124200668098305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805952"/>
        <c:crosses val="autoZero"/>
        <c:crossBetween val="between"/>
      </c:valAx>
      <c:spPr>
        <a:solidFill>
          <a:srgbClr val="CCFFFF"/>
        </a:solidFill>
      </c:spPr>
    </c:plotArea>
    <c:plotVisOnly val="1"/>
    <c:dispBlanksAs val="gap"/>
  </c:chart>
  <c:spPr>
    <a:solidFill>
      <a:srgbClr val="CC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317650243167832E-2"/>
          <c:y val="0"/>
          <c:w val="0.91316880449858429"/>
          <c:h val="0.85748357516906248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3.5816216283732012E-3"/>
                  <c:y val="-1.2575056540787661E-3"/>
                </c:manualLayout>
              </c:layout>
              <c:showVal val="1"/>
            </c:dLbl>
            <c:dLbl>
              <c:idx val="1"/>
              <c:layout>
                <c:manualLayout>
                  <c:x val="-6.5267533916635668E-3"/>
                  <c:y val="-7.144250662954283E-3"/>
                </c:manualLayout>
              </c:layout>
              <c:showVal val="1"/>
            </c:dLbl>
            <c:dLbl>
              <c:idx val="2"/>
              <c:layout>
                <c:manualLayout>
                  <c:x val="2.6133555662417852E-3"/>
                  <c:y val="-1.256469976179408E-2"/>
                </c:manualLayout>
              </c:layout>
              <c:showVal val="1"/>
            </c:dLbl>
            <c:dLbl>
              <c:idx val="3"/>
              <c:layout>
                <c:manualLayout>
                  <c:x val="-6.1176928569495505E-3"/>
                  <c:y val="-1.1331279640258653E-2"/>
                </c:manualLayout>
              </c:layout>
              <c:showVal val="1"/>
            </c:dLbl>
            <c:dLbl>
              <c:idx val="4"/>
              <c:layout>
                <c:manualLayout>
                  <c:x val="-6.7073437295079533E-3"/>
                  <c:y val="-9.901080717845353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2017 г. 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Лист1!$B$14:$F$14</c:f>
              <c:numCache>
                <c:formatCode>#,##0.00</c:formatCode>
                <c:ptCount val="5"/>
                <c:pt idx="0">
                  <c:v>73.34</c:v>
                </c:pt>
                <c:pt idx="1">
                  <c:v>72.61999999999999</c:v>
                </c:pt>
                <c:pt idx="2">
                  <c:v>71.989999999999995</c:v>
                </c:pt>
                <c:pt idx="3">
                  <c:v>71.5</c:v>
                </c:pt>
                <c:pt idx="4">
                  <c:v>71.069999999999993</c:v>
                </c:pt>
              </c:numCache>
            </c:numRef>
          </c:val>
        </c:ser>
        <c:gapWidth val="15"/>
        <c:overlap val="15"/>
        <c:axId val="166945920"/>
        <c:axId val="166947456"/>
      </c:barChart>
      <c:catAx>
        <c:axId val="166945920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66947456"/>
        <c:crosses val="autoZero"/>
        <c:auto val="1"/>
        <c:lblAlgn val="ctr"/>
        <c:lblOffset val="100"/>
      </c:catAx>
      <c:valAx>
        <c:axId val="166947456"/>
        <c:scaling>
          <c:orientation val="minMax"/>
        </c:scaling>
        <c:delete val="1"/>
        <c:axPos val="l"/>
        <c:numFmt formatCode="#,##0.00" sourceLinked="1"/>
        <c:tickLblPos val="none"/>
        <c:crossAx val="166945920"/>
        <c:crosses val="autoZero"/>
        <c:crossBetween val="between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66666666666685E-2"/>
          <c:y val="0"/>
          <c:w val="0.98333333333333328"/>
          <c:h val="0.85657407407409158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8.2628998102091936E-4"/>
                  <c:y val="9.9034695732579087E-2"/>
                </c:manualLayout>
              </c:layout>
              <c:showVal val="1"/>
            </c:dLbl>
            <c:dLbl>
              <c:idx val="1"/>
              <c:layout>
                <c:manualLayout>
                  <c:x val="-2.4809431546125496E-4"/>
                  <c:y val="0.10934355837497782"/>
                </c:manualLayout>
              </c:layout>
              <c:showVal val="1"/>
            </c:dLbl>
            <c:dLbl>
              <c:idx val="2"/>
              <c:layout>
                <c:manualLayout>
                  <c:x val="-2.9006533150306652E-3"/>
                  <c:y val="0.10283800350704055"/>
                </c:manualLayout>
              </c:layout>
              <c:showVal val="1"/>
            </c:dLbl>
            <c:dLbl>
              <c:idx val="3"/>
              <c:layout>
                <c:manualLayout>
                  <c:x val="5.6554907510577412E-3"/>
                  <c:y val="0.10712127516940227"/>
                </c:manualLayout>
              </c:layout>
              <c:showVal val="1"/>
            </c:dLbl>
            <c:dLbl>
              <c:idx val="4"/>
              <c:layout>
                <c:manualLayout>
                  <c:x val="1.0435164800738981E-3"/>
                  <c:y val="9.767405131525333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2017 г. 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8166.1</c:v>
                </c:pt>
                <c:pt idx="1">
                  <c:v>8958.2000000000007</c:v>
                </c:pt>
                <c:pt idx="2">
                  <c:v>9415.1</c:v>
                </c:pt>
                <c:pt idx="3">
                  <c:v>9923.5</c:v>
                </c:pt>
                <c:pt idx="4">
                  <c:v>10588.3</c:v>
                </c:pt>
              </c:numCache>
            </c:numRef>
          </c:val>
        </c:ser>
        <c:gapWidth val="14"/>
        <c:overlap val="15"/>
        <c:axId val="109127936"/>
        <c:axId val="109137920"/>
      </c:barChart>
      <c:catAx>
        <c:axId val="10912793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9137920"/>
        <c:crosses val="autoZero"/>
        <c:auto val="1"/>
        <c:lblAlgn val="ctr"/>
        <c:lblOffset val="100"/>
      </c:catAx>
      <c:valAx>
        <c:axId val="109137920"/>
        <c:scaling>
          <c:orientation val="minMax"/>
        </c:scaling>
        <c:delete val="1"/>
        <c:axPos val="l"/>
        <c:numFmt formatCode="#,##0.0" sourceLinked="1"/>
        <c:tickLblPos val="none"/>
        <c:crossAx val="109127936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004458749394466E-2"/>
          <c:y val="0"/>
          <c:w val="0.90506536211694655"/>
          <c:h val="0.75571453570193259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3.0309300732036652E-3"/>
                  <c:y val="7.8042035716310312E-2"/>
                </c:manualLayout>
              </c:layout>
              <c:showVal val="1"/>
            </c:dLbl>
            <c:dLbl>
              <c:idx val="1"/>
              <c:layout>
                <c:manualLayout>
                  <c:x val="-1.3093889292183883E-3"/>
                  <c:y val="7.7234994217617522E-2"/>
                </c:manualLayout>
              </c:layout>
              <c:showVal val="1"/>
            </c:dLbl>
            <c:dLbl>
              <c:idx val="2"/>
              <c:layout>
                <c:manualLayout>
                  <c:x val="-1.3127811285168812E-3"/>
                  <c:y val="7.7089305015953236E-2"/>
                </c:manualLayout>
              </c:layout>
              <c:showVal val="1"/>
            </c:dLbl>
            <c:dLbl>
              <c:idx val="3"/>
              <c:layout>
                <c:manualLayout>
                  <c:x val="-2.4570830252085636E-3"/>
                  <c:y val="8.1655237458336846E-2"/>
                </c:manualLayout>
              </c:layout>
              <c:showVal val="1"/>
            </c:dLbl>
            <c:dLbl>
              <c:idx val="4"/>
              <c:layout>
                <c:manualLayout>
                  <c:x val="-6.0971955557666303E-3"/>
                  <c:y val="6.743301377557132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2017 г.  (Факт)</c:v>
                </c:pt>
                <c:pt idx="1">
                  <c:v>2018 г.  (Оценка)</c:v>
                </c:pt>
                <c:pt idx="2">
                  <c:v>2019 г.  (Прогноз)</c:v>
                </c:pt>
                <c:pt idx="3">
                  <c:v>2020 г.  (Прогноз)</c:v>
                </c:pt>
                <c:pt idx="4">
                  <c:v>2021 г.  (Прогноз)</c:v>
                </c:pt>
              </c:strCache>
            </c:strRef>
          </c:cat>
          <c:val>
            <c:numRef>
              <c:f>Лист1!$B$14:$F$14</c:f>
              <c:numCache>
                <c:formatCode>#,##0</c:formatCode>
                <c:ptCount val="5"/>
                <c:pt idx="0">
                  <c:v>29632</c:v>
                </c:pt>
                <c:pt idx="1">
                  <c:v>32711</c:v>
                </c:pt>
                <c:pt idx="2">
                  <c:v>34084</c:v>
                </c:pt>
                <c:pt idx="3">
                  <c:v>35720</c:v>
                </c:pt>
                <c:pt idx="4">
                  <c:v>37882</c:v>
                </c:pt>
              </c:numCache>
            </c:numRef>
          </c:val>
        </c:ser>
        <c:gapWidth val="14"/>
        <c:overlap val="15"/>
        <c:axId val="109157376"/>
        <c:axId val="109290240"/>
      </c:barChart>
      <c:catAx>
        <c:axId val="109157376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9290240"/>
        <c:crosses val="autoZero"/>
        <c:lblAlgn val="ctr"/>
        <c:lblOffset val="100"/>
      </c:catAx>
      <c:valAx>
        <c:axId val="109290240"/>
        <c:scaling>
          <c:orientation val="minMax"/>
        </c:scaling>
        <c:delete val="1"/>
        <c:axPos val="l"/>
        <c:numFmt formatCode="#,##0" sourceLinked="1"/>
        <c:tickLblPos val="none"/>
        <c:crossAx val="10915737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solidFill>
          <a:srgbClr val="D5D2BD"/>
        </a:solidFill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solidFill>
          <a:srgbClr val="D5D2BD"/>
        </a:solidFill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233024691358019"/>
          <c:y val="3.4430383668794216E-2"/>
          <c:w val="0.75583722173617185"/>
          <c:h val="0.714449579672106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2017 год (Отчет) </c:v>
                </c:pt>
                <c:pt idx="1">
                  <c:v>2018 год (Оценка)     </c:v>
                </c:pt>
                <c:pt idx="2">
                  <c:v>2019 год (Прогноз)   </c:v>
                </c:pt>
                <c:pt idx="3">
                  <c:v>2020 год (Прогноз) 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1821.8</c:v>
                </c:pt>
                <c:pt idx="1">
                  <c:v>1978.1</c:v>
                </c:pt>
                <c:pt idx="2">
                  <c:v>2003.5</c:v>
                </c:pt>
                <c:pt idx="3">
                  <c:v>2052.8000000000002</c:v>
                </c:pt>
                <c:pt idx="4">
                  <c:v>1785.7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</c:spPr>
          <c:cat>
            <c:strRef>
              <c:f>Лист1!$A$2:$A$6</c:f>
              <c:strCache>
                <c:ptCount val="5"/>
                <c:pt idx="0">
                  <c:v>2017 год (Отчет) </c:v>
                </c:pt>
                <c:pt idx="1">
                  <c:v>2018 год (Оценка)     </c:v>
                </c:pt>
                <c:pt idx="2">
                  <c:v>2019 год (Прогноз)   </c:v>
                </c:pt>
                <c:pt idx="3">
                  <c:v>2020 год (Прогноз) 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1738.3</c:v>
                </c:pt>
                <c:pt idx="1">
                  <c:v>2015.8</c:v>
                </c:pt>
                <c:pt idx="2">
                  <c:v>2040.1</c:v>
                </c:pt>
                <c:pt idx="3">
                  <c:v>2083.6999999999998</c:v>
                </c:pt>
                <c:pt idx="4">
                  <c:v>1813.8</c:v>
                </c:pt>
              </c:numCache>
            </c:numRef>
          </c:val>
        </c:ser>
        <c:shape val="cylinder"/>
        <c:axId val="167299328"/>
        <c:axId val="167301120"/>
        <c:axId val="0"/>
      </c:bar3DChart>
      <c:catAx>
        <c:axId val="167299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301120"/>
        <c:crosses val="autoZero"/>
        <c:auto val="1"/>
        <c:lblAlgn val="ctr"/>
        <c:lblOffset val="100"/>
      </c:catAx>
      <c:valAx>
        <c:axId val="167301120"/>
        <c:scaling>
          <c:orientation val="minMax"/>
          <c:max val="3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29932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66242587732089"/>
          <c:y val="0.86018685312034315"/>
          <c:w val="0.35435102463153623"/>
          <c:h val="0.13981324637238496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7CF7C-4F0F-4DFF-9337-124118E02536}" type="doc">
      <dgm:prSet loTypeId="urn:microsoft.com/office/officeart/2005/8/layout/target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A63EEC-C157-45C8-89D6-520F29511511}">
      <dgm:prSet phldrT="[Текст]" custT="1"/>
      <dgm:spPr>
        <a:solidFill>
          <a:schemeClr val="bg2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ru-RU" sz="1600" i="1" dirty="0" smtClean="0"/>
            <a:t>Составление проекта районного бюджета на очередной финансовый год и на плановый период </a:t>
          </a:r>
          <a:endParaRPr lang="ru-RU" sz="1600" i="1" dirty="0"/>
        </a:p>
      </dgm:t>
    </dgm:pt>
    <dgm:pt modelId="{02C13FBB-144A-4B50-94F0-24B2311B1323}" type="parTrans" cxnId="{C789BAD4-8579-4B2A-87BF-50BE1BABB77B}">
      <dgm:prSet/>
      <dgm:spPr/>
      <dgm:t>
        <a:bodyPr/>
        <a:lstStyle/>
        <a:p>
          <a:endParaRPr lang="ru-RU"/>
        </a:p>
      </dgm:t>
    </dgm:pt>
    <dgm:pt modelId="{6B517852-79E2-4CBD-A8FD-A325478EC12C}" type="sibTrans" cxnId="{C789BAD4-8579-4B2A-87BF-50BE1BABB77B}">
      <dgm:prSet/>
      <dgm:spPr/>
      <dgm:t>
        <a:bodyPr/>
        <a:lstStyle/>
        <a:p>
          <a:endParaRPr lang="ru-RU"/>
        </a:p>
      </dgm:t>
    </dgm:pt>
    <dgm:pt modelId="{3BD890F4-471D-488E-AC38-F0ADD296CB2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600" i="1" dirty="0" smtClean="0"/>
            <a:t>Рассмотрение проекта бюджета и его утверждение решением Думы Тайшетского района</a:t>
          </a:r>
          <a:endParaRPr lang="ru-RU" sz="1600" i="1" dirty="0"/>
        </a:p>
      </dgm:t>
    </dgm:pt>
    <dgm:pt modelId="{9CE69C8E-D49E-44B1-90BC-902BA520B493}" type="parTrans" cxnId="{106C76B2-E2EF-45CE-9FE1-60696E46A061}">
      <dgm:prSet/>
      <dgm:spPr/>
      <dgm:t>
        <a:bodyPr/>
        <a:lstStyle/>
        <a:p>
          <a:endParaRPr lang="ru-RU"/>
        </a:p>
      </dgm:t>
    </dgm:pt>
    <dgm:pt modelId="{0F197254-141D-4421-8924-E77A87A63D23}" type="sibTrans" cxnId="{106C76B2-E2EF-45CE-9FE1-60696E46A061}">
      <dgm:prSet/>
      <dgm:spPr/>
      <dgm:t>
        <a:bodyPr/>
        <a:lstStyle/>
        <a:p>
          <a:endParaRPr lang="ru-RU"/>
        </a:p>
      </dgm:t>
    </dgm:pt>
    <dgm:pt modelId="{40996C51-11CA-4DF6-B4BA-6596ED4E530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i="1" dirty="0" smtClean="0"/>
            <a:t>Исполнение  районного бюджета</a:t>
          </a:r>
          <a:endParaRPr lang="ru-RU" sz="1600" i="1" dirty="0"/>
        </a:p>
      </dgm:t>
    </dgm:pt>
    <dgm:pt modelId="{EDFAC263-48EC-42D0-8A23-70F5BD01F1A2}" type="parTrans" cxnId="{508C81E3-22B4-4225-838F-F1460106F5BD}">
      <dgm:prSet/>
      <dgm:spPr/>
      <dgm:t>
        <a:bodyPr/>
        <a:lstStyle/>
        <a:p>
          <a:endParaRPr lang="ru-RU"/>
        </a:p>
      </dgm:t>
    </dgm:pt>
    <dgm:pt modelId="{575B14B5-8292-47F8-8455-C55BDED2FFA5}" type="sibTrans" cxnId="{508C81E3-22B4-4225-838F-F1460106F5BD}">
      <dgm:prSet/>
      <dgm:spPr/>
      <dgm:t>
        <a:bodyPr/>
        <a:lstStyle/>
        <a:p>
          <a:endParaRPr lang="ru-RU"/>
        </a:p>
      </dgm:t>
    </dgm:pt>
    <dgm:pt modelId="{4A5A1485-1178-4140-8F6F-27DABEF9AB80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ru-RU" sz="1600" i="1" dirty="0" smtClean="0"/>
            <a:t>Представление  годового отчета об исполнении районного бюджета, рассмотрение и его утверждение решением Думы Тайшетского района</a:t>
          </a:r>
          <a:endParaRPr lang="ru-RU" sz="1600" i="1" dirty="0"/>
        </a:p>
      </dgm:t>
    </dgm:pt>
    <dgm:pt modelId="{48E54ABE-0B2A-48AA-9A53-75966175113A}" type="parTrans" cxnId="{DF197B87-701B-4C79-B8CD-48DC0F00294E}">
      <dgm:prSet/>
      <dgm:spPr/>
      <dgm:t>
        <a:bodyPr/>
        <a:lstStyle/>
        <a:p>
          <a:endParaRPr lang="ru-RU"/>
        </a:p>
      </dgm:t>
    </dgm:pt>
    <dgm:pt modelId="{9327A373-8DB5-45E2-BB77-06A61FCACED5}" type="sibTrans" cxnId="{DF197B87-701B-4C79-B8CD-48DC0F00294E}">
      <dgm:prSet/>
      <dgm:spPr/>
      <dgm:t>
        <a:bodyPr/>
        <a:lstStyle/>
        <a:p>
          <a:endParaRPr lang="ru-RU"/>
        </a:p>
      </dgm:t>
    </dgm:pt>
    <dgm:pt modelId="{B21A3A34-0D64-4E03-B23B-693A35EFB54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algn="l">
            <a:spcAft>
              <a:spcPts val="0"/>
            </a:spcAft>
          </a:pPr>
          <a:r>
            <a:rPr lang="ru-RU" sz="1600" i="1" dirty="0" smtClean="0"/>
            <a:t>Составление годовой отчетности, внешняя проверка годового отчета об исполнении районного бюджета</a:t>
          </a:r>
          <a:endParaRPr lang="ru-RU" sz="1600" i="1" dirty="0"/>
        </a:p>
      </dgm:t>
    </dgm:pt>
    <dgm:pt modelId="{32489F1D-47BE-415C-BDB5-D4C2DA45E325}" type="parTrans" cxnId="{EBC99A09-6908-4B2A-84BC-E130214F55DB}">
      <dgm:prSet/>
      <dgm:spPr/>
      <dgm:t>
        <a:bodyPr/>
        <a:lstStyle/>
        <a:p>
          <a:endParaRPr lang="ru-RU"/>
        </a:p>
      </dgm:t>
    </dgm:pt>
    <dgm:pt modelId="{47B5554F-584A-4180-B810-041A8E83C539}" type="sibTrans" cxnId="{EBC99A09-6908-4B2A-84BC-E130214F55DB}">
      <dgm:prSet/>
      <dgm:spPr/>
      <dgm:t>
        <a:bodyPr/>
        <a:lstStyle/>
        <a:p>
          <a:endParaRPr lang="ru-RU"/>
        </a:p>
      </dgm:t>
    </dgm:pt>
    <dgm:pt modelId="{1CD4A6DC-D348-4EDA-BC69-F66510E61603}" type="pres">
      <dgm:prSet presAssocID="{1167CF7C-4F0F-4DFF-9337-124118E0253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52E6E-6C6E-41AF-9955-209CAA152E01}" type="pres">
      <dgm:prSet presAssocID="{B3A63EEC-C157-45C8-89D6-520F29511511}" presName="circle1" presStyleLbl="node1" presStyleIdx="0" presStyleCnt="5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204F5B08-0B62-4380-BF24-D95D186A8646}" type="pres">
      <dgm:prSet presAssocID="{B3A63EEC-C157-45C8-89D6-520F29511511}" presName="space" presStyleCnt="0"/>
      <dgm:spPr/>
    </dgm:pt>
    <dgm:pt modelId="{5B17D6AA-B998-4B7E-AD62-BFEA233391AF}" type="pres">
      <dgm:prSet presAssocID="{B3A63EEC-C157-45C8-89D6-520F29511511}" presName="rect1" presStyleLbl="alignAcc1" presStyleIdx="0" presStyleCnt="5"/>
      <dgm:spPr/>
      <dgm:t>
        <a:bodyPr/>
        <a:lstStyle/>
        <a:p>
          <a:endParaRPr lang="ru-RU"/>
        </a:p>
      </dgm:t>
    </dgm:pt>
    <dgm:pt modelId="{B9E1FB3A-B3DB-4FCD-A0E5-F9A09102E521}" type="pres">
      <dgm:prSet presAssocID="{3BD890F4-471D-488E-AC38-F0ADD296CB28}" presName="vertSpace2" presStyleLbl="node1" presStyleIdx="0" presStyleCnt="5"/>
      <dgm:spPr/>
    </dgm:pt>
    <dgm:pt modelId="{9D209834-C7C2-4367-B7A5-4A3C9764E463}" type="pres">
      <dgm:prSet presAssocID="{3BD890F4-471D-488E-AC38-F0ADD296CB28}" presName="circle2" presStyleLbl="node1" presStyleIdx="1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ECEE826C-F651-4D10-AB35-E2646AAEE863}" type="pres">
      <dgm:prSet presAssocID="{3BD890F4-471D-488E-AC38-F0ADD296CB28}" presName="rect2" presStyleLbl="alignAcc1" presStyleIdx="1" presStyleCnt="5"/>
      <dgm:spPr/>
      <dgm:t>
        <a:bodyPr/>
        <a:lstStyle/>
        <a:p>
          <a:endParaRPr lang="ru-RU"/>
        </a:p>
      </dgm:t>
    </dgm:pt>
    <dgm:pt modelId="{5A266D27-5E69-43B2-8969-934A53F7FF99}" type="pres">
      <dgm:prSet presAssocID="{40996C51-11CA-4DF6-B4BA-6596ED4E530B}" presName="vertSpace3" presStyleLbl="node1" presStyleIdx="1" presStyleCnt="5"/>
      <dgm:spPr/>
    </dgm:pt>
    <dgm:pt modelId="{7F6C2B43-D340-4D25-84C8-D0626B7A96A1}" type="pres">
      <dgm:prSet presAssocID="{40996C51-11CA-4DF6-B4BA-6596ED4E530B}" presName="circle3" presStyleLbl="node1" presStyleIdx="2" presStyleCnt="5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82F19D0-98A0-463B-BBD9-2AA0123B0ABE}" type="pres">
      <dgm:prSet presAssocID="{40996C51-11CA-4DF6-B4BA-6596ED4E530B}" presName="rect3" presStyleLbl="alignAcc1" presStyleIdx="2" presStyleCnt="5" custScaleY="102193"/>
      <dgm:spPr/>
      <dgm:t>
        <a:bodyPr/>
        <a:lstStyle/>
        <a:p>
          <a:endParaRPr lang="ru-RU"/>
        </a:p>
      </dgm:t>
    </dgm:pt>
    <dgm:pt modelId="{C24B581F-B5EB-4FC3-8DFE-4C2422B053FE}" type="pres">
      <dgm:prSet presAssocID="{B21A3A34-0D64-4E03-B23B-693A35EFB540}" presName="vertSpace4" presStyleLbl="node1" presStyleIdx="2" presStyleCnt="5"/>
      <dgm:spPr/>
    </dgm:pt>
    <dgm:pt modelId="{D5F505AD-53A9-4386-8E4B-3919F7AD3340}" type="pres">
      <dgm:prSet presAssocID="{B21A3A34-0D64-4E03-B23B-693A35EFB540}" presName="circle4" presStyleLbl="node1" presStyleIdx="3" presStyleCnt="5" custScaleY="107203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431CE7C-2E55-45BA-9B62-1BDB5F4C57DB}" type="pres">
      <dgm:prSet presAssocID="{B21A3A34-0D64-4E03-B23B-693A35EFB540}" presName="rect4" presStyleLbl="alignAcc1" presStyleIdx="3" presStyleCnt="5" custScaleX="100000" custScaleY="120492"/>
      <dgm:spPr/>
      <dgm:t>
        <a:bodyPr/>
        <a:lstStyle/>
        <a:p>
          <a:endParaRPr lang="ru-RU"/>
        </a:p>
      </dgm:t>
    </dgm:pt>
    <dgm:pt modelId="{62B41217-B047-4B6F-8121-63DB1BFFCE70}" type="pres">
      <dgm:prSet presAssocID="{4A5A1485-1178-4140-8F6F-27DABEF9AB80}" presName="vertSpace5" presStyleLbl="node1" presStyleIdx="3" presStyleCnt="5"/>
      <dgm:spPr/>
    </dgm:pt>
    <dgm:pt modelId="{DC327813-E0A6-4FBA-BA21-265614F0D618}" type="pres">
      <dgm:prSet presAssocID="{4A5A1485-1178-4140-8F6F-27DABEF9AB80}" presName="circle5" presStyleLbl="node1" presStyleIdx="4" presStyleCnt="5" custScaleY="107352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1AC16EC-04CA-4674-9B14-CA0FA5AD2EBE}" type="pres">
      <dgm:prSet presAssocID="{4A5A1485-1178-4140-8F6F-27DABEF9AB80}" presName="rect5" presStyleLbl="alignAcc1" presStyleIdx="4" presStyleCnt="5" custScaleY="137708"/>
      <dgm:spPr/>
      <dgm:t>
        <a:bodyPr/>
        <a:lstStyle/>
        <a:p>
          <a:endParaRPr lang="ru-RU"/>
        </a:p>
      </dgm:t>
    </dgm:pt>
    <dgm:pt modelId="{53DE6747-A6FE-4D9D-B7B0-598005C7F8AE}" type="pres">
      <dgm:prSet presAssocID="{B3A63EEC-C157-45C8-89D6-520F2951151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40E64-1535-4E24-A1D9-09A1550C4E2E}" type="pres">
      <dgm:prSet presAssocID="{3BD890F4-471D-488E-AC38-F0ADD296CB2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ED19C-034D-4EA1-9AD9-8B025C5117A3}" type="pres">
      <dgm:prSet presAssocID="{40996C51-11CA-4DF6-B4BA-6596ED4E530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A311F-0A8E-4DF2-9C94-81AEF289F25C}" type="pres">
      <dgm:prSet presAssocID="{B21A3A34-0D64-4E03-B23B-693A35EFB540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029ED-6118-45EE-A686-5E63D57A5695}" type="pres">
      <dgm:prSet presAssocID="{4A5A1485-1178-4140-8F6F-27DABEF9AB8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ECB80-0C6A-40D1-9015-052BBFE8779D}" type="presOf" srcId="{4A5A1485-1178-4140-8F6F-27DABEF9AB80}" destId="{A44029ED-6118-45EE-A686-5E63D57A5695}" srcOrd="1" destOrd="0" presId="urn:microsoft.com/office/officeart/2005/8/layout/target3"/>
    <dgm:cxn modelId="{E2DD12B9-9A33-42BC-8E8F-8B3FDF77C338}" type="presOf" srcId="{3BD890F4-471D-488E-AC38-F0ADD296CB28}" destId="{ECEE826C-F651-4D10-AB35-E2646AAEE863}" srcOrd="0" destOrd="0" presId="urn:microsoft.com/office/officeart/2005/8/layout/target3"/>
    <dgm:cxn modelId="{DF197B87-701B-4C79-B8CD-48DC0F00294E}" srcId="{1167CF7C-4F0F-4DFF-9337-124118E02536}" destId="{4A5A1485-1178-4140-8F6F-27DABEF9AB80}" srcOrd="4" destOrd="0" parTransId="{48E54ABE-0B2A-48AA-9A53-75966175113A}" sibTransId="{9327A373-8DB5-45E2-BB77-06A61FCACED5}"/>
    <dgm:cxn modelId="{C789BAD4-8579-4B2A-87BF-50BE1BABB77B}" srcId="{1167CF7C-4F0F-4DFF-9337-124118E02536}" destId="{B3A63EEC-C157-45C8-89D6-520F29511511}" srcOrd="0" destOrd="0" parTransId="{02C13FBB-144A-4B50-94F0-24B2311B1323}" sibTransId="{6B517852-79E2-4CBD-A8FD-A325478EC12C}"/>
    <dgm:cxn modelId="{E9AAC3B0-0E5F-4C35-A11E-8AADBDB2C9AC}" type="presOf" srcId="{4A5A1485-1178-4140-8F6F-27DABEF9AB80}" destId="{B1AC16EC-04CA-4674-9B14-CA0FA5AD2EBE}" srcOrd="0" destOrd="0" presId="urn:microsoft.com/office/officeart/2005/8/layout/target3"/>
    <dgm:cxn modelId="{27B40BC2-DF75-4024-B7CB-5CFC80AB209A}" type="presOf" srcId="{B3A63EEC-C157-45C8-89D6-520F29511511}" destId="{5B17D6AA-B998-4B7E-AD62-BFEA233391AF}" srcOrd="0" destOrd="0" presId="urn:microsoft.com/office/officeart/2005/8/layout/target3"/>
    <dgm:cxn modelId="{F81C4D9C-3117-491B-89CB-882DC275EB92}" type="presOf" srcId="{1167CF7C-4F0F-4DFF-9337-124118E02536}" destId="{1CD4A6DC-D348-4EDA-BC69-F66510E61603}" srcOrd="0" destOrd="0" presId="urn:microsoft.com/office/officeart/2005/8/layout/target3"/>
    <dgm:cxn modelId="{8C16DD8F-B2AC-4273-99CC-392CA663FD37}" type="presOf" srcId="{B21A3A34-0D64-4E03-B23B-693A35EFB540}" destId="{586A311F-0A8E-4DF2-9C94-81AEF289F25C}" srcOrd="1" destOrd="0" presId="urn:microsoft.com/office/officeart/2005/8/layout/target3"/>
    <dgm:cxn modelId="{508C81E3-22B4-4225-838F-F1460106F5BD}" srcId="{1167CF7C-4F0F-4DFF-9337-124118E02536}" destId="{40996C51-11CA-4DF6-B4BA-6596ED4E530B}" srcOrd="2" destOrd="0" parTransId="{EDFAC263-48EC-42D0-8A23-70F5BD01F1A2}" sibTransId="{575B14B5-8292-47F8-8455-C55BDED2FFA5}"/>
    <dgm:cxn modelId="{EBC99A09-6908-4B2A-84BC-E130214F55DB}" srcId="{1167CF7C-4F0F-4DFF-9337-124118E02536}" destId="{B21A3A34-0D64-4E03-B23B-693A35EFB540}" srcOrd="3" destOrd="0" parTransId="{32489F1D-47BE-415C-BDB5-D4C2DA45E325}" sibTransId="{47B5554F-584A-4180-B810-041A8E83C539}"/>
    <dgm:cxn modelId="{4D4647BE-C1AB-418A-9F78-DC6EE5DE134B}" type="presOf" srcId="{40996C51-11CA-4DF6-B4BA-6596ED4E530B}" destId="{06BED19C-034D-4EA1-9AD9-8B025C5117A3}" srcOrd="1" destOrd="0" presId="urn:microsoft.com/office/officeart/2005/8/layout/target3"/>
    <dgm:cxn modelId="{106C76B2-E2EF-45CE-9FE1-60696E46A061}" srcId="{1167CF7C-4F0F-4DFF-9337-124118E02536}" destId="{3BD890F4-471D-488E-AC38-F0ADD296CB28}" srcOrd="1" destOrd="0" parTransId="{9CE69C8E-D49E-44B1-90BC-902BA520B493}" sibTransId="{0F197254-141D-4421-8924-E77A87A63D23}"/>
    <dgm:cxn modelId="{D85C2863-5498-4C4B-98A8-1CE900599830}" type="presOf" srcId="{B21A3A34-0D64-4E03-B23B-693A35EFB540}" destId="{4431CE7C-2E55-45BA-9B62-1BDB5F4C57DB}" srcOrd="0" destOrd="0" presId="urn:microsoft.com/office/officeart/2005/8/layout/target3"/>
    <dgm:cxn modelId="{DEF8DED6-86D4-4AE0-A00A-861BE8778400}" type="presOf" srcId="{40996C51-11CA-4DF6-B4BA-6596ED4E530B}" destId="{982F19D0-98A0-463B-BBD9-2AA0123B0ABE}" srcOrd="0" destOrd="0" presId="urn:microsoft.com/office/officeart/2005/8/layout/target3"/>
    <dgm:cxn modelId="{F7943542-9C75-449D-977C-2A0C013FC4CC}" type="presOf" srcId="{B3A63EEC-C157-45C8-89D6-520F29511511}" destId="{53DE6747-A6FE-4D9D-B7B0-598005C7F8AE}" srcOrd="1" destOrd="0" presId="urn:microsoft.com/office/officeart/2005/8/layout/target3"/>
    <dgm:cxn modelId="{C7A718FA-4704-4A0B-A57C-62788211CA6D}" type="presOf" srcId="{3BD890F4-471D-488E-AC38-F0ADD296CB28}" destId="{A5940E64-1535-4E24-A1D9-09A1550C4E2E}" srcOrd="1" destOrd="0" presId="urn:microsoft.com/office/officeart/2005/8/layout/target3"/>
    <dgm:cxn modelId="{A4E519E4-F840-4BFE-A943-B2DC27E134D9}" type="presParOf" srcId="{1CD4A6DC-D348-4EDA-BC69-F66510E61603}" destId="{C8752E6E-6C6E-41AF-9955-209CAA152E01}" srcOrd="0" destOrd="0" presId="urn:microsoft.com/office/officeart/2005/8/layout/target3"/>
    <dgm:cxn modelId="{C7463729-B6C7-4366-9D6A-6FF7CFC38B17}" type="presParOf" srcId="{1CD4A6DC-D348-4EDA-BC69-F66510E61603}" destId="{204F5B08-0B62-4380-BF24-D95D186A8646}" srcOrd="1" destOrd="0" presId="urn:microsoft.com/office/officeart/2005/8/layout/target3"/>
    <dgm:cxn modelId="{EBDDAD5C-780D-42A5-BC3D-FA1A68496299}" type="presParOf" srcId="{1CD4A6DC-D348-4EDA-BC69-F66510E61603}" destId="{5B17D6AA-B998-4B7E-AD62-BFEA233391AF}" srcOrd="2" destOrd="0" presId="urn:microsoft.com/office/officeart/2005/8/layout/target3"/>
    <dgm:cxn modelId="{AC8CFFDA-BD4F-41DF-8E74-EB16039EACC3}" type="presParOf" srcId="{1CD4A6DC-D348-4EDA-BC69-F66510E61603}" destId="{B9E1FB3A-B3DB-4FCD-A0E5-F9A09102E521}" srcOrd="3" destOrd="0" presId="urn:microsoft.com/office/officeart/2005/8/layout/target3"/>
    <dgm:cxn modelId="{72D95DC8-C4A7-46E1-A5E4-460F6F34D169}" type="presParOf" srcId="{1CD4A6DC-D348-4EDA-BC69-F66510E61603}" destId="{9D209834-C7C2-4367-B7A5-4A3C9764E463}" srcOrd="4" destOrd="0" presId="urn:microsoft.com/office/officeart/2005/8/layout/target3"/>
    <dgm:cxn modelId="{5837C396-6159-4248-8AA4-E526A51F3B21}" type="presParOf" srcId="{1CD4A6DC-D348-4EDA-BC69-F66510E61603}" destId="{ECEE826C-F651-4D10-AB35-E2646AAEE863}" srcOrd="5" destOrd="0" presId="urn:microsoft.com/office/officeart/2005/8/layout/target3"/>
    <dgm:cxn modelId="{AC7F9819-EC1D-4388-AB51-FBADB30F10B4}" type="presParOf" srcId="{1CD4A6DC-D348-4EDA-BC69-F66510E61603}" destId="{5A266D27-5E69-43B2-8969-934A53F7FF99}" srcOrd="6" destOrd="0" presId="urn:microsoft.com/office/officeart/2005/8/layout/target3"/>
    <dgm:cxn modelId="{906BD0AD-6BE0-4A82-A7E2-FB3C8DC9656C}" type="presParOf" srcId="{1CD4A6DC-D348-4EDA-BC69-F66510E61603}" destId="{7F6C2B43-D340-4D25-84C8-D0626B7A96A1}" srcOrd="7" destOrd="0" presId="urn:microsoft.com/office/officeart/2005/8/layout/target3"/>
    <dgm:cxn modelId="{5512081D-3B73-40B3-B3EF-9F6E8E477089}" type="presParOf" srcId="{1CD4A6DC-D348-4EDA-BC69-F66510E61603}" destId="{982F19D0-98A0-463B-BBD9-2AA0123B0ABE}" srcOrd="8" destOrd="0" presId="urn:microsoft.com/office/officeart/2005/8/layout/target3"/>
    <dgm:cxn modelId="{A2088A8B-68F4-4BC3-B1E8-48DCE5B5FEE1}" type="presParOf" srcId="{1CD4A6DC-D348-4EDA-BC69-F66510E61603}" destId="{C24B581F-B5EB-4FC3-8DFE-4C2422B053FE}" srcOrd="9" destOrd="0" presId="urn:microsoft.com/office/officeart/2005/8/layout/target3"/>
    <dgm:cxn modelId="{EEEE29E8-8488-4CF8-9D2C-ADF5DDC75C7C}" type="presParOf" srcId="{1CD4A6DC-D348-4EDA-BC69-F66510E61603}" destId="{D5F505AD-53A9-4386-8E4B-3919F7AD3340}" srcOrd="10" destOrd="0" presId="urn:microsoft.com/office/officeart/2005/8/layout/target3"/>
    <dgm:cxn modelId="{BF32E0B2-55DE-4BDD-AAA9-9E6037EC6FEC}" type="presParOf" srcId="{1CD4A6DC-D348-4EDA-BC69-F66510E61603}" destId="{4431CE7C-2E55-45BA-9B62-1BDB5F4C57DB}" srcOrd="11" destOrd="0" presId="urn:microsoft.com/office/officeart/2005/8/layout/target3"/>
    <dgm:cxn modelId="{6531A1B7-0F8E-49EE-931B-AE76B2A8FFB7}" type="presParOf" srcId="{1CD4A6DC-D348-4EDA-BC69-F66510E61603}" destId="{62B41217-B047-4B6F-8121-63DB1BFFCE70}" srcOrd="12" destOrd="0" presId="urn:microsoft.com/office/officeart/2005/8/layout/target3"/>
    <dgm:cxn modelId="{774A4221-A7C3-403D-B83C-FCD93ACE9A20}" type="presParOf" srcId="{1CD4A6DC-D348-4EDA-BC69-F66510E61603}" destId="{DC327813-E0A6-4FBA-BA21-265614F0D618}" srcOrd="13" destOrd="0" presId="urn:microsoft.com/office/officeart/2005/8/layout/target3"/>
    <dgm:cxn modelId="{8B3B0927-0499-4518-865D-491FE279BD07}" type="presParOf" srcId="{1CD4A6DC-D348-4EDA-BC69-F66510E61603}" destId="{B1AC16EC-04CA-4674-9B14-CA0FA5AD2EBE}" srcOrd="14" destOrd="0" presId="urn:microsoft.com/office/officeart/2005/8/layout/target3"/>
    <dgm:cxn modelId="{76C82DD2-7261-440B-B3F4-B8DF89D78FEF}" type="presParOf" srcId="{1CD4A6DC-D348-4EDA-BC69-F66510E61603}" destId="{53DE6747-A6FE-4D9D-B7B0-598005C7F8AE}" srcOrd="15" destOrd="0" presId="urn:microsoft.com/office/officeart/2005/8/layout/target3"/>
    <dgm:cxn modelId="{1A652800-C5EC-45CD-942B-1757BDF6EEA2}" type="presParOf" srcId="{1CD4A6DC-D348-4EDA-BC69-F66510E61603}" destId="{A5940E64-1535-4E24-A1D9-09A1550C4E2E}" srcOrd="16" destOrd="0" presId="urn:microsoft.com/office/officeart/2005/8/layout/target3"/>
    <dgm:cxn modelId="{E2583FF2-24D0-4C92-8E87-54F365CC4125}" type="presParOf" srcId="{1CD4A6DC-D348-4EDA-BC69-F66510E61603}" destId="{06BED19C-034D-4EA1-9AD9-8B025C5117A3}" srcOrd="17" destOrd="0" presId="urn:microsoft.com/office/officeart/2005/8/layout/target3"/>
    <dgm:cxn modelId="{0CB3D26E-5356-4EA1-8975-D1EB3EDAE093}" type="presParOf" srcId="{1CD4A6DC-D348-4EDA-BC69-F66510E61603}" destId="{586A311F-0A8E-4DF2-9C94-81AEF289F25C}" srcOrd="18" destOrd="0" presId="urn:microsoft.com/office/officeart/2005/8/layout/target3"/>
    <dgm:cxn modelId="{E1125274-3A11-45D3-BE55-E9EE96D4492F}" type="presParOf" srcId="{1CD4A6DC-D348-4EDA-BC69-F66510E61603}" destId="{A44029ED-6118-45EE-A686-5E63D57A5695}" srcOrd="1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F1310-7BD6-47BA-9F7B-C27580D79D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8E0D7-0A74-4BA2-AE42-F2ED6B14E56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Налоговые доходы </a:t>
          </a:r>
        </a:p>
        <a:p>
          <a:r>
            <a:rPr lang="ru-RU" sz="1200" dirty="0" smtClean="0">
              <a:solidFill>
                <a:schemeClr val="tx1"/>
              </a:solidFill>
            </a:rPr>
            <a:t>Сумма налоговых доходов и  удельный вес налоговых доходов в общем объеме доходов</a:t>
          </a:r>
          <a:endParaRPr lang="ru-RU" sz="1200" dirty="0">
            <a:solidFill>
              <a:schemeClr val="tx1"/>
            </a:solidFill>
          </a:endParaRPr>
        </a:p>
      </dgm:t>
    </dgm:pt>
    <dgm:pt modelId="{E0973047-E2B6-44F8-B1C2-2898A8A3BD8A}" type="parTrans" cxnId="{0D507394-96A1-49BC-AC2E-7CDD01F59F4D}">
      <dgm:prSet/>
      <dgm:spPr/>
      <dgm:t>
        <a:bodyPr/>
        <a:lstStyle/>
        <a:p>
          <a:endParaRPr lang="ru-RU"/>
        </a:p>
      </dgm:t>
    </dgm:pt>
    <dgm:pt modelId="{64EA8AB8-B5CD-4FAA-A6A0-6A5A0415B580}" type="sibTrans" cxnId="{0D507394-96A1-49BC-AC2E-7CDD01F59F4D}">
      <dgm:prSet/>
      <dgm:spPr/>
      <dgm:t>
        <a:bodyPr/>
        <a:lstStyle/>
        <a:p>
          <a:endParaRPr lang="ru-RU"/>
        </a:p>
      </dgm:t>
    </dgm:pt>
    <dgm:pt modelId="{80B45AE4-0EEB-4685-8088-9A96C14AD111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Неналоговые доходы </a:t>
          </a:r>
        </a:p>
        <a:p>
          <a:r>
            <a:rPr lang="ru-RU" sz="1200" dirty="0" smtClean="0">
              <a:solidFill>
                <a:schemeClr val="tx1"/>
              </a:solidFill>
            </a:rPr>
            <a:t>Сумма неналоговых доходов  и удельный вес неналоговых доходов в общем объеме доходов </a:t>
          </a:r>
          <a:endParaRPr lang="ru-RU" sz="1200" dirty="0">
            <a:solidFill>
              <a:schemeClr val="tx1"/>
            </a:solidFill>
          </a:endParaRPr>
        </a:p>
      </dgm:t>
    </dgm:pt>
    <dgm:pt modelId="{AA70E025-9588-4822-806E-1DE74E354D63}" type="parTrans" cxnId="{8129B2DD-57C7-4E77-BEB9-38A629B1EAAC}">
      <dgm:prSet/>
      <dgm:spPr/>
      <dgm:t>
        <a:bodyPr/>
        <a:lstStyle/>
        <a:p>
          <a:endParaRPr lang="ru-RU"/>
        </a:p>
      </dgm:t>
    </dgm:pt>
    <dgm:pt modelId="{18DEDF9D-88D7-4F45-A9CB-7BC24608D0C6}" type="sibTrans" cxnId="{8129B2DD-57C7-4E77-BEB9-38A629B1EAAC}">
      <dgm:prSet/>
      <dgm:spPr/>
      <dgm:t>
        <a:bodyPr/>
        <a:lstStyle/>
        <a:p>
          <a:endParaRPr lang="ru-RU"/>
        </a:p>
      </dgm:t>
    </dgm:pt>
    <dgm:pt modelId="{BF767E4F-E416-4735-AFFF-8933E3B013FD}">
      <dgm:prSet phldrT="[Текст]" phldr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3978879D-0AC6-43DE-BAD5-D6C169C519CA}" type="sibTrans" cxnId="{34BD3325-4285-4B69-A967-2B0121B961E0}">
      <dgm:prSet/>
      <dgm:spPr/>
      <dgm:t>
        <a:bodyPr/>
        <a:lstStyle/>
        <a:p>
          <a:endParaRPr lang="ru-RU"/>
        </a:p>
      </dgm:t>
    </dgm:pt>
    <dgm:pt modelId="{D099EC2C-9943-417B-8574-8D12BAA814DD}" type="parTrans" cxnId="{34BD3325-4285-4B69-A967-2B0121B961E0}">
      <dgm:prSet/>
      <dgm:spPr/>
      <dgm:t>
        <a:bodyPr/>
        <a:lstStyle/>
        <a:p>
          <a:endParaRPr lang="ru-RU"/>
        </a:p>
      </dgm:t>
    </dgm:pt>
    <dgm:pt modelId="{EBAA7605-317E-4ABF-9A60-68465665679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Безвозмездные поступления </a:t>
          </a:r>
        </a:p>
        <a:p>
          <a:r>
            <a:rPr lang="ru-RU" sz="1200" dirty="0" smtClean="0">
              <a:solidFill>
                <a:schemeClr val="tx1"/>
              </a:solidFill>
            </a:rPr>
            <a:t>Сумма безвозмездных поступлений и удельный вес безвозмездных поступлений в общем объеме доходов</a:t>
          </a:r>
          <a:endParaRPr lang="ru-RU" sz="1200" dirty="0">
            <a:solidFill>
              <a:schemeClr val="tx1"/>
            </a:solidFill>
          </a:endParaRPr>
        </a:p>
      </dgm:t>
    </dgm:pt>
    <dgm:pt modelId="{DFBB1DE0-B329-4C91-A9CE-F92565299299}" type="parTrans" cxnId="{3FC010D9-CAE8-4D5F-B050-FDE4DD9DA45D}">
      <dgm:prSet/>
      <dgm:spPr/>
      <dgm:t>
        <a:bodyPr/>
        <a:lstStyle/>
        <a:p>
          <a:endParaRPr lang="ru-RU"/>
        </a:p>
      </dgm:t>
    </dgm:pt>
    <dgm:pt modelId="{F6A559FC-60BA-404E-B462-CE3793C53D24}" type="sibTrans" cxnId="{3FC010D9-CAE8-4D5F-B050-FDE4DD9DA45D}">
      <dgm:prSet/>
      <dgm:spPr/>
      <dgm:t>
        <a:bodyPr/>
        <a:lstStyle/>
        <a:p>
          <a:endParaRPr lang="ru-RU"/>
        </a:p>
      </dgm:t>
    </dgm:pt>
    <dgm:pt modelId="{A25CA4B6-0369-448F-8D05-A7D9C450E04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200" dirty="0"/>
        </a:p>
      </dgm:t>
    </dgm:pt>
    <dgm:pt modelId="{4B3E0CD7-47CB-4230-90F2-E0D014DF33D5}" type="sibTrans" cxnId="{90E97207-FB8D-47D2-9874-C3CE1F711EEE}">
      <dgm:prSet/>
      <dgm:spPr/>
      <dgm:t>
        <a:bodyPr/>
        <a:lstStyle/>
        <a:p>
          <a:endParaRPr lang="ru-RU"/>
        </a:p>
      </dgm:t>
    </dgm:pt>
    <dgm:pt modelId="{475BF641-F70C-47B8-85A7-1334CCBC61E2}" type="parTrans" cxnId="{90E97207-FB8D-47D2-9874-C3CE1F711EEE}">
      <dgm:prSet/>
      <dgm:spPr/>
      <dgm:t>
        <a:bodyPr/>
        <a:lstStyle/>
        <a:p>
          <a:endParaRPr lang="ru-RU"/>
        </a:p>
      </dgm:t>
    </dgm:pt>
    <dgm:pt modelId="{148DB178-913A-4FE7-8294-E3720847C394}" type="pres">
      <dgm:prSet presAssocID="{BE5F1310-7BD6-47BA-9F7B-C27580D79D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1294F-CA65-4D84-BC80-8537AB9134E1}" type="pres">
      <dgm:prSet presAssocID="{B4D8E0D7-0A74-4BA2-AE42-F2ED6B14E56E}" presName="linNode" presStyleCnt="0"/>
      <dgm:spPr/>
    </dgm:pt>
    <dgm:pt modelId="{268D1BE8-1959-4721-9446-397C8371DC50}" type="pres">
      <dgm:prSet presAssocID="{B4D8E0D7-0A74-4BA2-AE42-F2ED6B14E56E}" presName="parentText" presStyleLbl="node1" presStyleIdx="0" presStyleCnt="4" custScaleY="830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F042-9820-4F6A-9D53-D9CEBCC6121B}" type="pres">
      <dgm:prSet presAssocID="{64EA8AB8-B5CD-4FAA-A6A0-6A5A0415B580}" presName="sp" presStyleCnt="0"/>
      <dgm:spPr/>
    </dgm:pt>
    <dgm:pt modelId="{F7D116CA-C373-4E62-A391-DEE759081C56}" type="pres">
      <dgm:prSet presAssocID="{80B45AE4-0EEB-4685-8088-9A96C14AD111}" presName="linNode" presStyleCnt="0"/>
      <dgm:spPr/>
    </dgm:pt>
    <dgm:pt modelId="{C9C54717-C604-41DB-A300-4FF6D09E04F0}" type="pres">
      <dgm:prSet presAssocID="{80B45AE4-0EEB-4685-8088-9A96C14AD111}" presName="parentText" presStyleLbl="node1" presStyleIdx="1" presStyleCnt="4" custAng="0" custScaleX="100007" custScaleY="78399" custLinFactNeighborX="-1052" custLinFactNeighborY="52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9155C-455B-4315-B060-86BA55287E6A}" type="pres">
      <dgm:prSet presAssocID="{18DEDF9D-88D7-4F45-A9CB-7BC24608D0C6}" presName="sp" presStyleCnt="0"/>
      <dgm:spPr/>
    </dgm:pt>
    <dgm:pt modelId="{B39D4685-D837-4EC9-A1CC-4F087DED94EE}" type="pres">
      <dgm:prSet presAssocID="{EBAA7605-317E-4ABF-9A60-68465665679A}" presName="linNode" presStyleCnt="0"/>
      <dgm:spPr/>
    </dgm:pt>
    <dgm:pt modelId="{910F91F9-B06A-47CB-939C-C3E6D2CAFB7A}" type="pres">
      <dgm:prSet presAssocID="{EBAA7605-317E-4ABF-9A60-68465665679A}" presName="parentText" presStyleLbl="node1" presStyleIdx="2" presStyleCnt="4" custScaleX="100000" custScaleY="83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F9CD8-19D8-4ACE-9CC9-9209A2CBE833}" type="pres">
      <dgm:prSet presAssocID="{F6A559FC-60BA-404E-B462-CE3793C53D24}" presName="sp" presStyleCnt="0"/>
      <dgm:spPr/>
    </dgm:pt>
    <dgm:pt modelId="{C08375C5-D11A-4801-9B76-1C64A2C6ED34}" type="pres">
      <dgm:prSet presAssocID="{A25CA4B6-0369-448F-8D05-A7D9C450E04F}" presName="linNode" presStyleCnt="0"/>
      <dgm:spPr/>
    </dgm:pt>
    <dgm:pt modelId="{D4B92E8E-B99D-4BF4-ACC8-DDC0A1174F87}" type="pres">
      <dgm:prSet presAssocID="{A25CA4B6-0369-448F-8D05-A7D9C450E04F}" presName="parentText" presStyleLbl="node1" presStyleIdx="3" presStyleCnt="4" custScaleY="3323" custLinFactNeighborX="509" custLinFactNeighborY="-1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3025-4262-462C-933A-C1D29B4D51E2}" type="pres">
      <dgm:prSet presAssocID="{A25CA4B6-0369-448F-8D05-A7D9C450E04F}" presName="descendantText" presStyleLbl="alignAccFollowNode1" presStyleIdx="0" presStyleCnt="1" custFlipHor="0" custScaleY="4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07394-96A1-49BC-AC2E-7CDD01F59F4D}" srcId="{BE5F1310-7BD6-47BA-9F7B-C27580D79D3E}" destId="{B4D8E0D7-0A74-4BA2-AE42-F2ED6B14E56E}" srcOrd="0" destOrd="0" parTransId="{E0973047-E2B6-44F8-B1C2-2898A8A3BD8A}" sibTransId="{64EA8AB8-B5CD-4FAA-A6A0-6A5A0415B580}"/>
    <dgm:cxn modelId="{8B3F7D9F-819C-4EFB-B5E5-710C3094E204}" type="presOf" srcId="{B4D8E0D7-0A74-4BA2-AE42-F2ED6B14E56E}" destId="{268D1BE8-1959-4721-9446-397C8371DC50}" srcOrd="0" destOrd="0" presId="urn:microsoft.com/office/officeart/2005/8/layout/vList5"/>
    <dgm:cxn modelId="{BF633014-8F52-4867-AEB2-59FACB700DC0}" type="presOf" srcId="{A25CA4B6-0369-448F-8D05-A7D9C450E04F}" destId="{D4B92E8E-B99D-4BF4-ACC8-DDC0A1174F87}" srcOrd="0" destOrd="0" presId="urn:microsoft.com/office/officeart/2005/8/layout/vList5"/>
    <dgm:cxn modelId="{B275C389-A86F-407B-AAEA-22FC803F62DC}" type="presOf" srcId="{80B45AE4-0EEB-4685-8088-9A96C14AD111}" destId="{C9C54717-C604-41DB-A300-4FF6D09E04F0}" srcOrd="0" destOrd="0" presId="urn:microsoft.com/office/officeart/2005/8/layout/vList5"/>
    <dgm:cxn modelId="{491CA5E8-A5F0-411B-9F14-B52646EAE914}" type="presOf" srcId="{BE5F1310-7BD6-47BA-9F7B-C27580D79D3E}" destId="{148DB178-913A-4FE7-8294-E3720847C394}" srcOrd="0" destOrd="0" presId="urn:microsoft.com/office/officeart/2005/8/layout/vList5"/>
    <dgm:cxn modelId="{34BD3325-4285-4B69-A967-2B0121B961E0}" srcId="{A25CA4B6-0369-448F-8D05-A7D9C450E04F}" destId="{BF767E4F-E416-4735-AFFF-8933E3B013FD}" srcOrd="0" destOrd="0" parTransId="{D099EC2C-9943-417B-8574-8D12BAA814DD}" sibTransId="{3978879D-0AC6-43DE-BAD5-D6C169C519CA}"/>
    <dgm:cxn modelId="{8129B2DD-57C7-4E77-BEB9-38A629B1EAAC}" srcId="{BE5F1310-7BD6-47BA-9F7B-C27580D79D3E}" destId="{80B45AE4-0EEB-4685-8088-9A96C14AD111}" srcOrd="1" destOrd="0" parTransId="{AA70E025-9588-4822-806E-1DE74E354D63}" sibTransId="{18DEDF9D-88D7-4F45-A9CB-7BC24608D0C6}"/>
    <dgm:cxn modelId="{90E97207-FB8D-47D2-9874-C3CE1F711EEE}" srcId="{BE5F1310-7BD6-47BA-9F7B-C27580D79D3E}" destId="{A25CA4B6-0369-448F-8D05-A7D9C450E04F}" srcOrd="3" destOrd="0" parTransId="{475BF641-F70C-47B8-85A7-1334CCBC61E2}" sibTransId="{4B3E0CD7-47CB-4230-90F2-E0D014DF33D5}"/>
    <dgm:cxn modelId="{8892B6CF-0FF2-42AD-AE93-ECE877DAF09A}" type="presOf" srcId="{BF767E4F-E416-4735-AFFF-8933E3B013FD}" destId="{46463025-4262-462C-933A-C1D29B4D51E2}" srcOrd="0" destOrd="0" presId="urn:microsoft.com/office/officeart/2005/8/layout/vList5"/>
    <dgm:cxn modelId="{3FC010D9-CAE8-4D5F-B050-FDE4DD9DA45D}" srcId="{BE5F1310-7BD6-47BA-9F7B-C27580D79D3E}" destId="{EBAA7605-317E-4ABF-9A60-68465665679A}" srcOrd="2" destOrd="0" parTransId="{DFBB1DE0-B329-4C91-A9CE-F92565299299}" sibTransId="{F6A559FC-60BA-404E-B462-CE3793C53D24}"/>
    <dgm:cxn modelId="{B14096BF-B36C-485F-96FD-0028E3A32768}" type="presOf" srcId="{EBAA7605-317E-4ABF-9A60-68465665679A}" destId="{910F91F9-B06A-47CB-939C-C3E6D2CAFB7A}" srcOrd="0" destOrd="0" presId="urn:microsoft.com/office/officeart/2005/8/layout/vList5"/>
    <dgm:cxn modelId="{4C3A6469-C0CE-4B0D-A9AD-8AADEFF6BAC6}" type="presParOf" srcId="{148DB178-913A-4FE7-8294-E3720847C394}" destId="{40C1294F-CA65-4D84-BC80-8537AB9134E1}" srcOrd="0" destOrd="0" presId="urn:microsoft.com/office/officeart/2005/8/layout/vList5"/>
    <dgm:cxn modelId="{21D5F868-A12C-4064-A648-D13CCCDE31AD}" type="presParOf" srcId="{40C1294F-CA65-4D84-BC80-8537AB9134E1}" destId="{268D1BE8-1959-4721-9446-397C8371DC50}" srcOrd="0" destOrd="0" presId="urn:microsoft.com/office/officeart/2005/8/layout/vList5"/>
    <dgm:cxn modelId="{A02585CD-508C-4177-B970-57A531DF283B}" type="presParOf" srcId="{148DB178-913A-4FE7-8294-E3720847C394}" destId="{EDC7F042-9820-4F6A-9D53-D9CEBCC6121B}" srcOrd="1" destOrd="0" presId="urn:microsoft.com/office/officeart/2005/8/layout/vList5"/>
    <dgm:cxn modelId="{626845D9-D985-4407-A4B0-1C4463874EAB}" type="presParOf" srcId="{148DB178-913A-4FE7-8294-E3720847C394}" destId="{F7D116CA-C373-4E62-A391-DEE759081C56}" srcOrd="2" destOrd="0" presId="urn:microsoft.com/office/officeart/2005/8/layout/vList5"/>
    <dgm:cxn modelId="{605ECBB2-7777-4F0D-892D-4BEE08D43327}" type="presParOf" srcId="{F7D116CA-C373-4E62-A391-DEE759081C56}" destId="{C9C54717-C604-41DB-A300-4FF6D09E04F0}" srcOrd="0" destOrd="0" presId="urn:microsoft.com/office/officeart/2005/8/layout/vList5"/>
    <dgm:cxn modelId="{C43A6383-11B9-4B51-A500-0AE1C8B74DEB}" type="presParOf" srcId="{148DB178-913A-4FE7-8294-E3720847C394}" destId="{7D89155C-455B-4315-B060-86BA55287E6A}" srcOrd="3" destOrd="0" presId="urn:microsoft.com/office/officeart/2005/8/layout/vList5"/>
    <dgm:cxn modelId="{A46B5DEC-1E64-4560-8002-A53721730B79}" type="presParOf" srcId="{148DB178-913A-4FE7-8294-E3720847C394}" destId="{B39D4685-D837-4EC9-A1CC-4F087DED94EE}" srcOrd="4" destOrd="0" presId="urn:microsoft.com/office/officeart/2005/8/layout/vList5"/>
    <dgm:cxn modelId="{5B670C77-D2A5-4650-9945-0333122FE1EB}" type="presParOf" srcId="{B39D4685-D837-4EC9-A1CC-4F087DED94EE}" destId="{910F91F9-B06A-47CB-939C-C3E6D2CAFB7A}" srcOrd="0" destOrd="0" presId="urn:microsoft.com/office/officeart/2005/8/layout/vList5"/>
    <dgm:cxn modelId="{E6BD13C3-07C8-46EB-944B-FA2B1F399DF8}" type="presParOf" srcId="{148DB178-913A-4FE7-8294-E3720847C394}" destId="{888F9CD8-19D8-4ACE-9CC9-9209A2CBE833}" srcOrd="5" destOrd="0" presId="urn:microsoft.com/office/officeart/2005/8/layout/vList5"/>
    <dgm:cxn modelId="{CE1BEA02-F6B5-461B-9DA4-1D8F8D7BDDBE}" type="presParOf" srcId="{148DB178-913A-4FE7-8294-E3720847C394}" destId="{C08375C5-D11A-4801-9B76-1C64A2C6ED34}" srcOrd="6" destOrd="0" presId="urn:microsoft.com/office/officeart/2005/8/layout/vList5"/>
    <dgm:cxn modelId="{88CD71B9-1F9B-4635-B2C9-790BD86EF416}" type="presParOf" srcId="{C08375C5-D11A-4801-9B76-1C64A2C6ED34}" destId="{D4B92E8E-B99D-4BF4-ACC8-DDC0A1174F87}" srcOrd="0" destOrd="0" presId="urn:microsoft.com/office/officeart/2005/8/layout/vList5"/>
    <dgm:cxn modelId="{E96781E5-0407-4AB3-B7B4-92F5A4C596BC}" type="presParOf" srcId="{C08375C5-D11A-4801-9B76-1C64A2C6ED34}" destId="{46463025-4262-462C-933A-C1D29B4D51E2}" srcOrd="1" destOrd="0" presId="urn:microsoft.com/office/officeart/2005/8/layout/vList5"/>
  </dgm:cxnLst>
  <dgm:bg/>
  <dgm:whole>
    <a:ln>
      <a:solidFill>
        <a:schemeClr val="bg1"/>
      </a:solidFill>
    </a:ln>
  </dgm:whole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52E6E-6C6E-41AF-9955-209CAA152E01}">
      <dsp:nvSpPr>
        <dsp:cNvPr id="0" name=""/>
        <dsp:cNvSpPr/>
      </dsp:nvSpPr>
      <dsp:spPr>
        <a:xfrm>
          <a:off x="0" y="0"/>
          <a:ext cx="2900217" cy="29002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17D6AA-B998-4B7E-AD62-BFEA233391AF}">
      <dsp:nvSpPr>
        <dsp:cNvPr id="0" name=""/>
        <dsp:cNvSpPr/>
      </dsp:nvSpPr>
      <dsp:spPr>
        <a:xfrm>
          <a:off x="1450108" y="0"/>
          <a:ext cx="5363645" cy="2900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Составление проекта бюджета (планирование)</a:t>
          </a:r>
          <a:endParaRPr lang="ru-RU" sz="1800" i="1" kern="1200" dirty="0"/>
        </a:p>
      </dsp:txBody>
      <dsp:txXfrm>
        <a:off x="1450108" y="0"/>
        <a:ext cx="5363645" cy="464034"/>
      </dsp:txXfrm>
    </dsp:sp>
    <dsp:sp modelId="{9D209834-C7C2-4367-B7A5-4A3C9764E463}">
      <dsp:nvSpPr>
        <dsp:cNvPr id="0" name=""/>
        <dsp:cNvSpPr/>
      </dsp:nvSpPr>
      <dsp:spPr>
        <a:xfrm>
          <a:off x="304522" y="464034"/>
          <a:ext cx="2291172" cy="2291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3158839"/>
                <a:satOff val="5324"/>
                <a:lumOff val="-652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3158839"/>
                <a:satOff val="5324"/>
                <a:lumOff val="-6520"/>
                <a:alphaOff val="0"/>
                <a:tint val="86000"/>
                <a:satMod val="115000"/>
              </a:schemeClr>
            </a:gs>
            <a:gs pos="100000">
              <a:schemeClr val="accent2">
                <a:hueOff val="-3158839"/>
                <a:satOff val="5324"/>
                <a:lumOff val="-652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158839"/>
              <a:satOff val="5324"/>
              <a:lumOff val="-65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EE826C-F651-4D10-AB35-E2646AAEE863}">
      <dsp:nvSpPr>
        <dsp:cNvPr id="0" name=""/>
        <dsp:cNvSpPr/>
      </dsp:nvSpPr>
      <dsp:spPr>
        <a:xfrm>
          <a:off x="1450108" y="464034"/>
          <a:ext cx="5363645" cy="2291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Рассмотрение и утверждение бюджета</a:t>
          </a:r>
          <a:endParaRPr lang="ru-RU" sz="1800" i="1" kern="1200" dirty="0"/>
        </a:p>
      </dsp:txBody>
      <dsp:txXfrm>
        <a:off x="1450108" y="464034"/>
        <a:ext cx="5363645" cy="464034"/>
      </dsp:txXfrm>
    </dsp:sp>
    <dsp:sp modelId="{7F6C2B43-D340-4D25-84C8-D0626B7A96A1}">
      <dsp:nvSpPr>
        <dsp:cNvPr id="0" name=""/>
        <dsp:cNvSpPr/>
      </dsp:nvSpPr>
      <dsp:spPr>
        <a:xfrm>
          <a:off x="609045" y="928069"/>
          <a:ext cx="1682126" cy="16821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6317677"/>
                <a:satOff val="10648"/>
                <a:lumOff val="-13040"/>
                <a:alphaOff val="0"/>
                <a:tint val="86000"/>
                <a:satMod val="11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317677"/>
              <a:satOff val="10648"/>
              <a:lumOff val="-130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2F19D0-98A0-463B-BBD9-2AA0123B0ABE}">
      <dsp:nvSpPr>
        <dsp:cNvPr id="0" name=""/>
        <dsp:cNvSpPr/>
      </dsp:nvSpPr>
      <dsp:spPr>
        <a:xfrm>
          <a:off x="1450108" y="928069"/>
          <a:ext cx="5363645" cy="1682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Исполнение бюджета</a:t>
          </a:r>
          <a:endParaRPr lang="ru-RU" sz="1800" i="1" kern="1200" dirty="0"/>
        </a:p>
      </dsp:txBody>
      <dsp:txXfrm>
        <a:off x="1450108" y="928069"/>
        <a:ext cx="5363645" cy="464034"/>
      </dsp:txXfrm>
    </dsp:sp>
    <dsp:sp modelId="{81155D60-C3D8-45DF-BF79-C368448DFC6C}">
      <dsp:nvSpPr>
        <dsp:cNvPr id="0" name=""/>
        <dsp:cNvSpPr/>
      </dsp:nvSpPr>
      <dsp:spPr>
        <a:xfrm>
          <a:off x="913568" y="1392104"/>
          <a:ext cx="1073080" cy="10730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9476516"/>
                <a:satOff val="15973"/>
                <a:lumOff val="-195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9476516"/>
                <a:satOff val="15973"/>
                <a:lumOff val="-19559"/>
                <a:alphaOff val="0"/>
                <a:tint val="86000"/>
                <a:satMod val="115000"/>
              </a:schemeClr>
            </a:gs>
            <a:gs pos="100000">
              <a:schemeClr val="accent2">
                <a:hueOff val="-9476516"/>
                <a:satOff val="15973"/>
                <a:lumOff val="-195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9476516"/>
              <a:satOff val="15973"/>
              <a:lumOff val="-195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DC1E08-1A40-486C-8DF2-B46A1F77F225}">
      <dsp:nvSpPr>
        <dsp:cNvPr id="0" name=""/>
        <dsp:cNvSpPr/>
      </dsp:nvSpPr>
      <dsp:spPr>
        <a:xfrm>
          <a:off x="1450108" y="1392104"/>
          <a:ext cx="5363645" cy="1073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Составление бюджетной отчетности</a:t>
          </a:r>
          <a:endParaRPr lang="ru-RU" sz="1800" i="1" kern="1200" dirty="0"/>
        </a:p>
      </dsp:txBody>
      <dsp:txXfrm>
        <a:off x="1450108" y="1392104"/>
        <a:ext cx="5363645" cy="464034"/>
      </dsp:txXfrm>
    </dsp:sp>
    <dsp:sp modelId="{EA5CF763-B039-4402-B4FF-9AAD87562580}">
      <dsp:nvSpPr>
        <dsp:cNvPr id="0" name=""/>
        <dsp:cNvSpPr/>
      </dsp:nvSpPr>
      <dsp:spPr>
        <a:xfrm>
          <a:off x="1218091" y="1856139"/>
          <a:ext cx="464034" cy="4640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2635355"/>
                <a:satOff val="21297"/>
                <a:lumOff val="-26079"/>
                <a:alphaOff val="0"/>
                <a:tint val="86000"/>
                <a:satMod val="11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2635355"/>
              <a:satOff val="21297"/>
              <a:lumOff val="-26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23FBE-C5F5-4A76-B8B8-4825CBE9884D}">
      <dsp:nvSpPr>
        <dsp:cNvPr id="0" name=""/>
        <dsp:cNvSpPr/>
      </dsp:nvSpPr>
      <dsp:spPr>
        <a:xfrm>
          <a:off x="1450108" y="1856139"/>
          <a:ext cx="5363645" cy="464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Финансовый контроль</a:t>
          </a:r>
          <a:endParaRPr lang="ru-RU" sz="1800" i="1" kern="1200" dirty="0"/>
        </a:p>
      </dsp:txBody>
      <dsp:txXfrm>
        <a:off x="1450108" y="1856139"/>
        <a:ext cx="5363645" cy="464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0.03704</cdr:x>
      <cdr:y>0.21739</cdr:y>
    </cdr:from>
    <cdr:to>
      <cdr:x>0.05556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42900" y="1790700"/>
          <a:ext cx="1447800" cy="1524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0.10909</cdr:x>
      <cdr:y>0.44811</cdr:y>
    </cdr:from>
    <cdr:to>
      <cdr:x>0.9221</cdr:x>
      <cdr:y>0.49753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77091" y="2512290"/>
          <a:ext cx="2065045" cy="27709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1 223 104,4</a:t>
          </a: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0.15862</cdr:x>
      <cdr:y>0.40464</cdr:y>
    </cdr:from>
    <cdr:to>
      <cdr:x>0.71724</cdr:x>
      <cdr:y>0.45771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4873" y="2253673"/>
          <a:ext cx="1496291" cy="29556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470 603,1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0.13653</cdr:x>
      <cdr:y>0.39539</cdr:y>
    </cdr:from>
    <cdr:to>
      <cdr:x>0.77491</cdr:x>
      <cdr:y>0.44811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41746" y="2216726"/>
          <a:ext cx="1597890" cy="2955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495 656,6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0.14441</cdr:x>
      <cdr:y>0.39604</cdr:y>
    </cdr:from>
    <cdr:to>
      <cdr:x>0.7782</cdr:x>
      <cdr:y>0.45369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54797" y="2216726"/>
          <a:ext cx="1557130" cy="32266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491 179,4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0.12252</cdr:x>
      <cdr:y>0.40266</cdr:y>
    </cdr:from>
    <cdr:to>
      <cdr:x>0.75828</cdr:x>
      <cdr:y>0.45923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41746" y="2235199"/>
          <a:ext cx="1773380" cy="31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71 831,2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0.11684</cdr:x>
      <cdr:y>0.40433</cdr:y>
    </cdr:from>
    <cdr:to>
      <cdr:x>0.77663</cdr:x>
      <cdr:y>0.45258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14037" y="2244434"/>
          <a:ext cx="1773381" cy="26785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71 704,4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0.15331</cdr:x>
      <cdr:y>0.40299</cdr:y>
    </cdr:from>
    <cdr:to>
      <cdr:x>0.7561</cdr:x>
      <cdr:y>0.45274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06401" y="2244436"/>
          <a:ext cx="1597890" cy="27709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71 396,7 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0.15753</cdr:x>
      <cdr:y>0.42596</cdr:y>
    </cdr:from>
    <cdr:to>
      <cdr:x>0.84589</cdr:x>
      <cdr:y>0.4792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4872" y="2364509"/>
          <a:ext cx="1856509" cy="2955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1 461 037,4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0.09441</cdr:x>
      <cdr:y>0.42384</cdr:y>
    </cdr:from>
    <cdr:to>
      <cdr:x>0.76224</cdr:x>
      <cdr:y>0.47848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49381" y="2364509"/>
          <a:ext cx="1764145" cy="3047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1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485 463,4</a:t>
          </a: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chart" Target="../charts/chart16.xml"/><Relationship Id="rId18" Type="http://schemas.openxmlformats.org/officeDocument/2006/relationships/chart" Target="../charts/chart21.xml"/><Relationship Id="rId3" Type="http://schemas.openxmlformats.org/officeDocument/2006/relationships/diagramData" Target="../diagrams/data2.xml"/><Relationship Id="rId21" Type="http://schemas.openxmlformats.org/officeDocument/2006/relationships/chart" Target="../charts/chart24.xml"/><Relationship Id="rId7" Type="http://schemas.openxmlformats.org/officeDocument/2006/relationships/chart" Target="../charts/chart10.xml"/><Relationship Id="rId12" Type="http://schemas.openxmlformats.org/officeDocument/2006/relationships/chart" Target="../charts/chart15.xml"/><Relationship Id="rId17" Type="http://schemas.openxmlformats.org/officeDocument/2006/relationships/chart" Target="../charts/chart20.xml"/><Relationship Id="rId2" Type="http://schemas.openxmlformats.org/officeDocument/2006/relationships/image" Target="../media/image2.png"/><Relationship Id="rId16" Type="http://schemas.openxmlformats.org/officeDocument/2006/relationships/chart" Target="../charts/chart19.xml"/><Relationship Id="rId20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chart" Target="../charts/chart14.xml"/><Relationship Id="rId5" Type="http://schemas.openxmlformats.org/officeDocument/2006/relationships/diagramQuickStyle" Target="../diagrams/quickStyle2.xml"/><Relationship Id="rId15" Type="http://schemas.openxmlformats.org/officeDocument/2006/relationships/chart" Target="../charts/chart18.xml"/><Relationship Id="rId10" Type="http://schemas.openxmlformats.org/officeDocument/2006/relationships/chart" Target="../charts/chart13.xml"/><Relationship Id="rId19" Type="http://schemas.openxmlformats.org/officeDocument/2006/relationships/chart" Target="../charts/chart2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12.xml"/><Relationship Id="rId1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hart" Target="../charts/chart28.xml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image" Target="../media/image2.png"/><Relationship Id="rId7" Type="http://schemas.openxmlformats.org/officeDocument/2006/relationships/chart" Target="../charts/chart3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chart" Target="../charts/char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fin31@gfu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2038" y="778476"/>
            <a:ext cx="753948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49383" y="5758249"/>
            <a:ext cx="8691418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Тайшетского района «О бюджете муниципального образования Тайшетский район на 2019 год и на плановый период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и 2021 годов»</a:t>
            </a:r>
            <a:endParaRPr lang="en-US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57700" y="15240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74110" y="1705232"/>
            <a:ext cx="306647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</a:t>
            </a:r>
          </a:p>
        </p:txBody>
      </p:sp>
      <p:pic>
        <p:nvPicPr>
          <p:cNvPr id="8" name="Picture 2" descr="C:\Users\finupr\Desktop\п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785" y="1692875"/>
            <a:ext cx="2215378" cy="1964725"/>
          </a:xfrm>
          <a:prstGeom prst="rect">
            <a:avLst/>
          </a:prstGeom>
          <a:noFill/>
        </p:spPr>
      </p:pic>
      <p:pic>
        <p:nvPicPr>
          <p:cNvPr id="9" name="Picture 3" descr="C:\Users\finupr\Desktop\п11-28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086" y="3781168"/>
            <a:ext cx="2199503" cy="1828800"/>
          </a:xfrm>
          <a:prstGeom prst="rect">
            <a:avLst/>
          </a:prstGeom>
          <a:noFill/>
        </p:spPr>
      </p:pic>
      <p:pic>
        <p:nvPicPr>
          <p:cNvPr id="1029" name="Picture 5" descr="C:\Users\finupr\Desktop\bez-imeni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066" y="2001795"/>
            <a:ext cx="2458993" cy="3694670"/>
          </a:xfrm>
          <a:prstGeom prst="rect">
            <a:avLst/>
          </a:prstGeom>
          <a:noFill/>
        </p:spPr>
      </p:pic>
      <p:pic>
        <p:nvPicPr>
          <p:cNvPr id="1030" name="Picture 6" descr="C:\Users\finupr\Desktop\п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9100" y="2619632"/>
            <a:ext cx="3028950" cy="30150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2581"/>
            <a:ext cx="7696200" cy="64716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lang="ru-RU" sz="1800" dirty="0">
              <a:solidFill>
                <a:schemeClr val="tx1"/>
              </a:solidFill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309816"/>
            <a:ext cx="389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Инвестиции в основной капитал            (млн. рублей)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299495" y="2001795"/>
          <a:ext cx="4121727" cy="341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4809024" y="2063578"/>
          <a:ext cx="4054763" cy="360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13746" y="1408671"/>
            <a:ext cx="374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Оборот розничной торговли                (млн. рублей)</a:t>
            </a:r>
            <a:endParaRPr lang="ru-RU" sz="1400" b="1" dirty="0"/>
          </a:p>
        </p:txBody>
      </p:sp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5807676"/>
            <a:ext cx="9144000" cy="852616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/>
              <a:t> Инвестиционные проекты, реализуемые на территории Тайшетского района окажут влияние на показатели, которые позволят обеспечить заметный вклад в развитие экономики Тайшетского района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 В 2019 -2021 годы </a:t>
            </a:r>
            <a:r>
              <a:rPr lang="ru-RU" sz="1200" i="1" dirty="0" smtClean="0"/>
              <a:t>основной объем инвестиций планируется за счет реализации инвестиционного проекта ОК РУСАЛ «Строительство Тайшетской анодной фабрики». 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800" y="452581"/>
            <a:ext cx="7696200" cy="671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82" y="5966688"/>
            <a:ext cx="86502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Демографическая ситуация в муниципальном образовании «Тайшетский район» характеризуется тенденцией к снижению  численности населения (существенный отток из Тайшетского района  населения трудоспособного  возраста, низкий уровень жизни в сельской местности)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184" y="1371600"/>
            <a:ext cx="308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Индекс потребительских цен (%) 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469558" y="1791730"/>
          <a:ext cx="3917092" cy="383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21427" y="1383957"/>
            <a:ext cx="396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Численность постоянного населения                  (тыс. человек)</a:t>
            </a:r>
            <a:endParaRPr lang="ru-RU" sz="1200" b="1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4868562" y="2051221"/>
          <a:ext cx="3842952" cy="364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800" y="452581"/>
            <a:ext cx="7696200" cy="647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908" y="1334530"/>
            <a:ext cx="361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Среднемесячная начисленная заработная плата (рублей)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327" y="1337094"/>
            <a:ext cx="395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Фонд заработной платы</a:t>
            </a:r>
          </a:p>
          <a:p>
            <a:pPr algn="ctr"/>
            <a:r>
              <a:rPr lang="ru-RU" sz="1200" b="1" dirty="0" smtClean="0"/>
              <a:t>(млн. рублей)</a:t>
            </a:r>
            <a:endParaRPr lang="ru-RU" sz="1200" b="1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715992" y="1828800"/>
          <a:ext cx="3994031" cy="343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5264727" y="1915297"/>
          <a:ext cx="3537528" cy="349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8920" y="5461686"/>
            <a:ext cx="87242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Ожидается рост среднемесячной заработной платы - прогноз 2019 года – 104,2%, 2020 год – 104,8%, 2021 год – 106,1%.  Значительное увеличение среднемесячной начисленной заработной платы планируется в сфере экономики «Обрабатывающие производства» в связи с увеличением численности работников в ООО «ОК РУСАЛ Анодная фабрика»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177 чел. по оценке 2018 года до 291 чел. в 2019 году, до 402 чел. в 2020 году, а также в сфере «Строительство» – новые подрядчики по реализации инвестиционных проектов «Строительство Тайшетской Анодной фабрики» и «Строительство Тайшетского Алюминиевого завода».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47963" y="1145309"/>
            <a:ext cx="2531905" cy="3674117"/>
            <a:chOff x="443969" y="1942739"/>
            <a:chExt cx="4091522" cy="18437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7200" y="2149379"/>
              <a:ext cx="4038600" cy="352800"/>
            </a:xfrm>
            <a:prstGeom prst="rect">
              <a:avLst/>
            </a:prstGeom>
            <a:solidFill>
              <a:srgbClr val="CCFFFF">
                <a:alpha val="9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96891" y="2770237"/>
              <a:ext cx="4038600" cy="352800"/>
            </a:xfrm>
            <a:prstGeom prst="rect">
              <a:avLst/>
            </a:prstGeom>
            <a:solidFill>
              <a:srgbClr val="FFCCFF">
                <a:alpha val="90000"/>
              </a:srgbClr>
            </a:solidFill>
            <a:ln>
              <a:solidFill>
                <a:srgbClr val="C664F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59130" y="2577780"/>
              <a:ext cx="2827020" cy="404997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ln>
              <a:solidFill>
                <a:srgbClr val="C664F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Неналоговые доходы</a:t>
              </a:r>
              <a:endParaRPr lang="ru-RU" sz="1400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3969" y="3433641"/>
              <a:ext cx="4038600" cy="352800"/>
            </a:xfrm>
            <a:prstGeom prst="rect">
              <a:avLst/>
            </a:prstGeom>
            <a:solidFill>
              <a:srgbClr val="58F69F">
                <a:alpha val="9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59130" y="3212820"/>
              <a:ext cx="2827020" cy="417617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Безвозмездные поступления</a:t>
              </a:r>
              <a:endParaRPr lang="ru-RU" sz="14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59130" y="1942739"/>
              <a:ext cx="2827020" cy="416015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Налоговые доходы</a:t>
              </a:r>
              <a:endParaRPr lang="ru-RU" sz="1400" kern="1200" dirty="0"/>
            </a:p>
          </p:txBody>
        </p:sp>
      </p:grpSp>
      <p:pic>
        <p:nvPicPr>
          <p:cNvPr id="1027" name="Picture 3" descr="C:\Users\finupr\Desktop\iBHZI4D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993" y="5805576"/>
            <a:ext cx="2226833" cy="1052423"/>
          </a:xfrm>
          <a:prstGeom prst="rect">
            <a:avLst/>
          </a:prstGeom>
          <a:noFill/>
        </p:spPr>
      </p:pic>
      <p:pic>
        <p:nvPicPr>
          <p:cNvPr id="1028" name="Picture 4" descr="C:\Users\finupr\Desktop\44d77de4e9672cd278db6de6abe2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712" y="5787614"/>
            <a:ext cx="2065468" cy="1070385"/>
          </a:xfrm>
          <a:prstGeom prst="rect">
            <a:avLst/>
          </a:prstGeom>
          <a:noFill/>
        </p:spPr>
      </p:pic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969111" y="1050323"/>
            <a:ext cx="6022489" cy="1421027"/>
          </a:xfrm>
          <a:prstGeom prst="rect">
            <a:avLst/>
          </a:prstGeom>
          <a:solidFill>
            <a:srgbClr val="CCFFFF">
              <a:alpha val="80000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0" rIns="0" bIns="0" anchor="b">
            <a:normAutofit fontScale="25000" lnSpcReduction="2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r>
              <a:rPr lang="ru-RU" sz="4400" b="1" dirty="0" smtClean="0"/>
              <a:t>Поступления от уплаты налогов, предусмотренных Налоговым кодексом Российской Федерации: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400" dirty="0" smtClean="0"/>
              <a:t>налог на доходы физических лиц;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400" dirty="0" smtClean="0"/>
              <a:t>акцизы на нефтепродукты;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400" dirty="0" smtClean="0"/>
              <a:t>налог, взимаемый в связи с применением упрощенной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единый налог на вмененный доход для отдельных видов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 единый сельскохозяйственный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налог, взимаемый в связи с применением патентной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государственная пошлина.</a:t>
            </a:r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33600" y="5464884"/>
            <a:ext cx="4821382" cy="279699"/>
          </a:xfrm>
          <a:prstGeom prst="rect">
            <a:avLst/>
          </a:prstGeom>
          <a:solidFill>
            <a:schemeClr val="bg1"/>
          </a:solidFill>
          <a:ln cap="sq">
            <a:solidFill>
              <a:schemeClr val="accent5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ctr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Крупные налогоплательщики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69111" y="2517289"/>
            <a:ext cx="6035039" cy="1312432"/>
          </a:xfrm>
          <a:prstGeom prst="rect">
            <a:avLst/>
          </a:prstGeom>
          <a:solidFill>
            <a:srgbClr val="FFCCFF">
              <a:alpha val="69804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wrap="square" lIns="0" tIns="0" rIns="0" bIns="0" anchor="ctr" anchorCtr="0">
            <a:normAutofit fontScale="25000" lnSpcReduction="20000"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4000" dirty="0" smtClean="0"/>
              <a:t>  </a:t>
            </a:r>
            <a:r>
              <a:rPr lang="ru-RU" sz="4400" b="1" dirty="0" smtClean="0"/>
              <a:t>Поступления от уплаты других сборов, установленных законодательством  Российской Федерации: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доходы от использования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 доходы от продажи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доходы от платных услуг (работ) и компенсации затрат государства;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 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денежные взыскания (штрафы) за нарушение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прочие неналоговые доходы.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dirty="0" smtClean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947595" y="3926541"/>
            <a:ext cx="6044005" cy="1522914"/>
          </a:xfrm>
          <a:prstGeom prst="rect">
            <a:avLst/>
          </a:prstGeom>
          <a:solidFill>
            <a:srgbClr val="58F69F">
              <a:alpha val="63922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36000" rIns="0" bIns="0" anchor="ctr" anchorCtr="0"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4400" b="1" dirty="0" smtClean="0"/>
              <a:t>Поступления из других бюджетов бюджетной системы Российской Федерации: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Дотации </a:t>
            </a:r>
            <a:r>
              <a:rPr lang="ru-RU" sz="4400" i="1" dirty="0" smtClean="0"/>
              <a:t>(средства, предоставляемые на безвозмездной и безвозвратной основе без установления направлений их использования);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субсидии </a:t>
            </a:r>
            <a:r>
              <a:rPr lang="ru-RU" sz="4400" i="1" dirty="0" smtClean="0"/>
              <a:t>(средства, предоставляемые на условиях долевого софинансирования расходов других бюджетов);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субвенции из федерального бюджета и (или) из бюджетов субъектов Российской Федерации (</a:t>
            </a:r>
            <a:r>
              <a:rPr lang="ru-RU" sz="4400" i="1" dirty="0" smtClean="0"/>
              <a:t>средства, предоставляемые на финансирование делегированных другим публично-правовым образованием полномочий);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иные межбюджетные трансферты.</a:t>
            </a:r>
          </a:p>
          <a:p>
            <a:r>
              <a:rPr lang="ru-RU" sz="4400" b="1" dirty="0" smtClean="0"/>
              <a:t>Поступления от физических и юридических лиц, в том числе добровольные пожертвования.</a:t>
            </a:r>
          </a:p>
          <a:p>
            <a:endParaRPr lang="ru-RU" sz="4400" dirty="0" smtClean="0"/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42087" y="440225"/>
            <a:ext cx="7696200" cy="517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Формирование доходной части бюджета муниципального образования «Тайшетский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6" name="Picture 2" descr="C:\Users\finupr\Desktop\1619d056c7b9327c78e03d26a424fa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257" y="5814204"/>
            <a:ext cx="2285895" cy="104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06764" y="556055"/>
            <a:ext cx="79395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</a:rPr>
              <a:t>Основные направления бюджетной и налоговой политики муниципального образования  «Тайшетский район» на 2019 год и на плановый период 2020 и 2021 годов </a:t>
            </a:r>
            <a:endParaRPr lang="en-US" sz="16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149306" y="1759789"/>
            <a:ext cx="4830791" cy="4867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ЗАДАЧИ БЮДЖЕТНОЙ ПОЛИТИКИ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Calibri" pitchFamily="34" charset="0"/>
              </a:rPr>
              <a:t>Совершенствование бюджетного планирования и эффективного использования средств бюджета.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Calibri" pitchFamily="34" charset="0"/>
              </a:rPr>
              <a:t>Повышение прозрачности и открытости бюджетного процесса.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Основные направления бюджетной политики: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определение четких приоритетов использования бюджетных средств с учетом текущей экономической ситуации при формировании бюджета на трехлетний период;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исполнения действующих расходных обязательств при формировании параметров бюджета района;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осуществление бюджетных инвестиций на основе отбора объектов муниципальных инвестиций в соответствии с приоритетами и целями социально-экономического развития муниципального образования «Тайшетский район»;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активного участия муниципального образования «Тайшетский район» в государственных программах Российской Федерации и Иркутской области для привлечения средств федерального и областного бюджетов;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сохранение режима экономии бюджетных средств за счет результатов конкурсных процедур;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муниципального финансового контроля в целях повышения эффективности использования финансовых ресурсов;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мониторинга качества финансового менеджмента, осуществляемого главными администраторами бюджетных средств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4287" y="1742537"/>
            <a:ext cx="3623094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ЗАДАЧИ НАЛОГОВОЙ ПОЛИТИКИ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Calibri" pitchFamily="34" charset="0"/>
              </a:rPr>
              <a:t>Обеспечение необходимого уровня доходов консолидированного бюджета района.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Приоритетные направления для решения задачи и достижения цели: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базовый подход к формированию доходной части бюджета с учетом тенденций, складывающих в экономике района;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качества и эффективности управления муниципальной собственностью района;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ответственности администраторов поступлений по прогнозированию и контролю за полным и своевременным  поступлением доходов в бюджет;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применение на территории района системы налогообложения в виде единого налога на вмененный доход для отдельных видов деятельности;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содействие расширению применений на территории патентной системы налогообложения;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работы по взаимодействию с налоговыми органами и иными органами государственной власти по организации работы по повышению доходной части бюджета района.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83080" y="1190445"/>
            <a:ext cx="85056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Цель  бюджетной и налоговой политики – обеспечение сбалансированности и устойчивости консолидированного бюджета района с учетом текущей экономической ситуации.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154544" y="637310"/>
            <a:ext cx="745374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муниципальных учреждений муниципального образования 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"Тайшетский район»  (единиц)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6764" y="1259142"/>
            <a:ext cx="2678545" cy="30777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 92   учреждения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1249" y="1890584"/>
            <a:ext cx="640440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Органы местного самоуправления  - 8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4974" y="2536167"/>
            <a:ext cx="6036158" cy="89255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Управления образования администрации Тайшетского  района  -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Казенные – </a:t>
            </a:r>
            <a:r>
              <a:rPr lang="en-US" sz="13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13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Бюджетные – 1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84854" y="5598542"/>
            <a:ext cx="6425514" cy="69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учреждение «Служба  гражданской оборон</a:t>
            </a:r>
            <a:r>
              <a:rPr kumimoji="0" lang="ru-RU" sz="13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предупреждения чрезвычайных ситуаций в муниципальном образовании «Тайшетский район» - 1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93034" y="3519576"/>
            <a:ext cx="6323162" cy="89255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Управления культуры, спорта и молодежной политики администрации Тайшетского района 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12, в том числе: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Казенные – 9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Бюджетные - 3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finupr\Desktop\90add50631477a24334cc5c711596b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146" y="1604512"/>
            <a:ext cx="1413567" cy="891037"/>
          </a:xfrm>
          <a:prstGeom prst="rect">
            <a:avLst/>
          </a:prstGeom>
          <a:noFill/>
        </p:spPr>
      </p:pic>
      <p:pic>
        <p:nvPicPr>
          <p:cNvPr id="1030" name="Picture 6" descr="C:\Users\finupr\Desktop\information_items_3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91" y="5469147"/>
            <a:ext cx="1416561" cy="1026543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14401" y="4510215"/>
            <a:ext cx="5960852" cy="89255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Комитета по</a:t>
            </a:r>
            <a:r>
              <a:rPr kumimoji="0" lang="ru-RU" sz="13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управлению муниципальным имуществом, строительству, архитектуре и жилищно-коммунальному  хозяйству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администрации Тайшетского района - 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в том числе:</a:t>
            </a:r>
            <a:r>
              <a:rPr lang="ru-RU" sz="13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Бюджетные - 1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upr\Desktop\5-768x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86" y="3476445"/>
            <a:ext cx="1456699" cy="959631"/>
          </a:xfrm>
          <a:prstGeom prst="rect">
            <a:avLst/>
          </a:prstGeom>
          <a:noFill/>
        </p:spPr>
      </p:pic>
      <p:pic>
        <p:nvPicPr>
          <p:cNvPr id="9" name="Picture 3" descr="C:\Users\finupr\Desktop\Kachestvo-768x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1567" y="2224216"/>
            <a:ext cx="1816443" cy="1198607"/>
          </a:xfrm>
          <a:prstGeom prst="rect">
            <a:avLst/>
          </a:prstGeom>
          <a:noFill/>
        </p:spPr>
      </p:pic>
      <p:pic>
        <p:nvPicPr>
          <p:cNvPr id="1028" name="Picture 4" descr="C:\Users\finupr\Desktop\Экспертиза_проектной_документац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1517" y="4451230"/>
            <a:ext cx="1836494" cy="1095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89511" y="698915"/>
            <a:ext cx="769389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Основные характеристики бюджета муниципального образования «Тайшетский район» 2017 – 2021 годы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757382" y="1440871"/>
          <a:ext cx="7924800" cy="314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481913" y="4852190"/>
          <a:ext cx="8262610" cy="16978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62657"/>
                <a:gridCol w="1282330"/>
                <a:gridCol w="1422733"/>
                <a:gridCol w="1160650"/>
                <a:gridCol w="1263611"/>
                <a:gridCol w="1270629"/>
              </a:tblGrid>
              <a:tr h="4495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 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(прогноз)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(прогноз)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(прогноз)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2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821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1 978,1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2 052,8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2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1 738,3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2 015,8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2 040,1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2 083,7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1 813,8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ДЕФИЦИТ(-), ПРОФИЦИТ (+)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4572000"/>
            <a:ext cx="1447800" cy="258792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Млн.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38174"/>
            <a:ext cx="7772400" cy="5048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Основные параметры бюджета муниципального образования «Тайшетский район» на 2019 и на плановый период   2020 и 2021 годов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6518" y="1444963"/>
          <a:ext cx="8386482" cy="46170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27025"/>
                <a:gridCol w="1765415"/>
                <a:gridCol w="1628443"/>
                <a:gridCol w="1465599"/>
              </a:tblGrid>
              <a:tr h="352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1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003 471,7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2 052 824,4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1 785 680,5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1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542 434,3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562 576,1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4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налоговых и неналоговых доходов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103,7%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104,6%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99,2%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1 461 037,4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1 485 463,4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1 223 104,4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4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2 040 071,0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2 083 704,1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2 813 809,2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2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утвержденные*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14 965,0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29 552,0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- 36 599,3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- 30 879,7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- 28 128,7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6,7%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5,4%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внутреннего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52 099,1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83 728,9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112 107,6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152524"/>
            <a:ext cx="1447800" cy="25717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*Условно утвержденные расходы – бюджетные ассигнования, не распределенные в плановом периоде по бюджетной классификации        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(ст. 184.1 БК РФ)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74254"/>
            <a:ext cx="7772400" cy="46181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Объем и структура доходов бюджета 2017 – 2021 годы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990600"/>
            <a:ext cx="381000" cy="3048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304801" y="1791856"/>
          <a:ext cx="8618136" cy="470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3435926" y="1320801"/>
            <a:ext cx="5495638" cy="3971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2017год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(отчет) 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 год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(оценка)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год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(прогноз)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 год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(прогноз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 2021 год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(прогноз)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536830" y="1773382"/>
          <a:ext cx="1130062" cy="138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20242" y="1782618"/>
          <a:ext cx="1328467" cy="135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5643419" y="1764144"/>
          <a:ext cx="1274966" cy="13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733310" y="1791856"/>
          <a:ext cx="1194365" cy="145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7660258" y="1828801"/>
          <a:ext cx="1380226" cy="153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3450566" y="3315855"/>
          <a:ext cx="1431985" cy="149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563373" y="3347049"/>
          <a:ext cx="1345721" cy="150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5546785" y="3303917"/>
          <a:ext cx="1449238" cy="151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4546121" y="4933741"/>
          <a:ext cx="1302588" cy="141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5641675" y="4969164"/>
          <a:ext cx="1268083" cy="139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3441940" y="4963887"/>
          <a:ext cx="1337095" cy="142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6685472" y="4913746"/>
          <a:ext cx="1337094" cy="149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7720642" y="4987637"/>
          <a:ext cx="1259456" cy="140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6642341" y="3338423"/>
          <a:ext cx="1423358" cy="143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6" name="Диаграмма 35"/>
          <p:cNvGraphicFramePr/>
          <p:nvPr/>
        </p:nvGraphicFramePr>
        <p:xfrm>
          <a:off x="7479102" y="3364302"/>
          <a:ext cx="1664898" cy="140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15637" y="1126836"/>
          <a:ext cx="2678545" cy="51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517236"/>
            <a:ext cx="7772400" cy="3232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Объем и структура налоговых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latin typeface="+mj-lt"/>
                <a:ea typeface="+mj-ea"/>
                <a:cs typeface="+mj-cs"/>
              </a:rPr>
              <a:t>доходов бюджета на 2019 – 2021 годы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822036"/>
            <a:ext cx="1447800" cy="26785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3574473" y="1136074"/>
          <a:ext cx="2503054" cy="529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Содержимое 8"/>
          <p:cNvGraphicFramePr>
            <a:graphicFrameLocks/>
          </p:cNvGraphicFramePr>
          <p:nvPr/>
        </p:nvGraphicFramePr>
        <p:xfrm>
          <a:off x="6400801" y="1145310"/>
          <a:ext cx="2456872" cy="522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6433072"/>
            <a:ext cx="9144000" cy="29045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Поступление налоговых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доходов бюджета в 2019 году планируется выше оценки поступления 2018 года на 24 697,1 тыс. рублей или </a:t>
            </a:r>
            <a:r>
              <a:rPr lang="ru-RU" b="1" i="1" smtClean="0">
                <a:latin typeface="Times New Roman" pitchFamily="18" charset="0"/>
                <a:ea typeface="+mj-ea"/>
                <a:cs typeface="Times New Roman" pitchFamily="18" charset="0"/>
              </a:rPr>
              <a:t>на 5,5 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%.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70703" y="1136822"/>
            <a:ext cx="8431552" cy="515276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108000">
            <a:no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Уважаемые жители Тайшетского района!</a:t>
            </a:r>
          </a:p>
          <a:p>
            <a:pPr algn="ctr">
              <a:buNone/>
            </a:pPr>
            <a:endParaRPr lang="en-US" sz="1600" b="1" i="1" dirty="0" smtClean="0">
              <a:latin typeface="Palatino Linotype" pitchFamily="18" charset="0"/>
              <a:ea typeface="SimSun" pitchFamily="2" charset="-122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Финансовое управление администрации Тайшетского района продолжает работу по обеспечению прозрачности и открытости бюджетного процесса в нашем районе.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Предлагаем вашему вниманию презентацию «Бюджет для граждан», подготовленную на основании проекта Решения о бюджете муниципального образования «Тайшетский район» на 2019 год и на плановый период 2020 и 2021 годов».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Представленная информация в простой и доступной форме рассказывает о бюджетной системе, основных показателях бюджета муниципального образования «Тайшетский район» и предназначена для широкого круга пользователей.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Граждане - и как налогоплательщики, и как потребители общественных благ, должны быть уверены в том, что средства бюджета используются прозрачно и эффективно, приносят конкретные результаты как для общества в целом, так и для каждой семьи, для каждого человека.     </a:t>
            </a:r>
          </a:p>
          <a:p>
            <a:pPr algn="just">
              <a:buNone/>
            </a:pPr>
            <a:r>
              <a:rPr lang="ru-RU" sz="18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</a:t>
            </a:r>
          </a:p>
          <a:p>
            <a:pPr marL="1701800" indent="-1701800" algn="just">
              <a:buNone/>
            </a:pPr>
            <a:r>
              <a:rPr lang="ru-RU" sz="18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</a:t>
            </a:r>
            <a:r>
              <a:rPr lang="en-US" sz="1800" b="1" i="1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</a:t>
            </a:r>
            <a:endParaRPr lang="ru-RU" sz="1800" b="1" i="1" dirty="0">
              <a:latin typeface="Palatino Linotype" pitchFamily="18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7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57700" y="15240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66800" y="609600"/>
            <a:ext cx="7772400" cy="332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Налог на доходы физических лиц  2017 – 2021 годы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292437" y="1237672"/>
            <a:ext cx="3398982" cy="11505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 доходы физических лиц (НДФЛ) – основной вид прямых налогов. Исчисляется в процентах от совокупного дохода физических лиц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85091" y="1069675"/>
            <a:ext cx="4390757" cy="16476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36000" tIns="0" rIns="36000" bIns="0" anchor="ctr" anchorCtr="1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Налог на доходы физических лиц является основным источником  доходов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бюджета. 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соответствии с Бюджетным кодексом Российской Федерации, Законом Иркутской области от 22.10.2013г. № 74-ОЗ «О межбюджетных трансфертах и нормативах отчислений доходов в местные бюджеты»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нормативы отчислений в бюджет муниципального района от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налога на доходы физических лиц предусмотрен от объема доходов по данному виду налога, подлежащего зачислению с территории соответствующего поселения муниципального района в консолидированный бюджет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Иркутской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области – 31,25% (городское) и 34,25 % (сельское)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116945" y="3038764"/>
            <a:ext cx="3851564" cy="36945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Доходы, облагаемые НДФЛ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09673" y="4036290"/>
            <a:ext cx="2918690" cy="4433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продажи имущества, находившегося в собственности менее пяти лет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824691" y="4597879"/>
            <a:ext cx="2909455" cy="38031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 сдачи имущества в аренду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837382" y="5043055"/>
            <a:ext cx="2890981" cy="3730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от источников за пределами Российской Федерации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869708" y="5532582"/>
            <a:ext cx="2858655" cy="36021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в виде разного рода выигрышей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874327" y="6096000"/>
            <a:ext cx="2867892" cy="360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Иные доходы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809673" y="3556000"/>
            <a:ext cx="2890982" cy="397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Вознаграждение за выполнение трудовых или иных обязанностей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5" name="Содержимое 5"/>
          <p:cNvGraphicFramePr>
            <a:graphicFrameLocks noGrp="1"/>
          </p:cNvGraphicFramePr>
          <p:nvPr>
            <p:ph idx="1"/>
          </p:nvPr>
        </p:nvGraphicFramePr>
        <p:xfrm>
          <a:off x="595223" y="3148642"/>
          <a:ext cx="3881886" cy="341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Заголовок 1"/>
          <p:cNvSpPr txBox="1">
            <a:spLocks/>
          </p:cNvSpPr>
          <p:nvPr/>
        </p:nvSpPr>
        <p:spPr>
          <a:xfrm>
            <a:off x="3768132" y="2843684"/>
            <a:ext cx="994786" cy="2210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finupr\Desktop\10999c_69ec1f672064493cbaea6064bcb8d0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4756" y="4049485"/>
            <a:ext cx="572755" cy="432079"/>
          </a:xfrm>
          <a:prstGeom prst="rect">
            <a:avLst/>
          </a:prstGeom>
          <a:noFill/>
        </p:spPr>
      </p:pic>
      <p:pic>
        <p:nvPicPr>
          <p:cNvPr id="2051" name="Picture 3" descr="C:\Users\finupr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4708" y="4572000"/>
            <a:ext cx="592853" cy="391886"/>
          </a:xfrm>
          <a:prstGeom prst="rect">
            <a:avLst/>
          </a:prstGeom>
          <a:noFill/>
        </p:spPr>
      </p:pic>
      <p:pic>
        <p:nvPicPr>
          <p:cNvPr id="2053" name="Picture 5" descr="C:\Users\finupr\Desktop\canstockphoto6920134-Time-is-Mon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4756" y="5054320"/>
            <a:ext cx="602901" cy="341645"/>
          </a:xfrm>
          <a:prstGeom prst="rect">
            <a:avLst/>
          </a:prstGeom>
          <a:noFill/>
        </p:spPr>
      </p:pic>
      <p:pic>
        <p:nvPicPr>
          <p:cNvPr id="2054" name="Picture 6" descr="C:\Users\finupr\Desktop\budge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4659" y="3547068"/>
            <a:ext cx="633046" cy="411983"/>
          </a:xfrm>
          <a:prstGeom prst="rect">
            <a:avLst/>
          </a:prstGeom>
          <a:noFill/>
        </p:spPr>
      </p:pic>
      <p:pic>
        <p:nvPicPr>
          <p:cNvPr id="2055" name="Picture 7" descr="C:\Users\finupr\Desktop\i2XY59I8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4804" y="6079253"/>
            <a:ext cx="612950" cy="381000"/>
          </a:xfrm>
          <a:prstGeom prst="rect">
            <a:avLst/>
          </a:prstGeom>
          <a:noFill/>
        </p:spPr>
      </p:pic>
      <p:pic>
        <p:nvPicPr>
          <p:cNvPr id="2057" name="Picture 9" descr="C:\Users\finupr\Desktop\cc7ac45b706b570b9370a34ab56561b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4708" y="5536642"/>
            <a:ext cx="602901" cy="38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finupr\Desktop\152907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546" y="3892378"/>
            <a:ext cx="2965622" cy="23848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381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 по отдельным видам налоговых доходов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3188045" y="1173893"/>
          <a:ext cx="2743200" cy="328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85352" y="4260028"/>
          <a:ext cx="2945776" cy="239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75927" y="4206240"/>
          <a:ext cx="3168073" cy="245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770606" y="1226372"/>
          <a:ext cx="3373394" cy="260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29091" y="1204855"/>
          <a:ext cx="2811817" cy="262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0043" y="935915"/>
            <a:ext cx="2753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Тыс. рублей</a:t>
            </a:r>
            <a:endParaRPr lang="en-US" sz="12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1819" y="1173020"/>
          <a:ext cx="2789382" cy="536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517236"/>
            <a:ext cx="7772400" cy="32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Объем и структура неналоговых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latin typeface="+mj-lt"/>
                <a:ea typeface="+mj-ea"/>
                <a:cs typeface="+mj-cs"/>
              </a:rPr>
              <a:t>доходов на 2019 – 2021 годы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822036"/>
            <a:ext cx="1447800" cy="26785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Тыс.  рублей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3" name="Содержимое 8"/>
          <p:cNvGraphicFramePr>
            <a:graphicFrameLocks/>
          </p:cNvGraphicFramePr>
          <p:nvPr/>
        </p:nvGraphicFramePr>
        <p:xfrm>
          <a:off x="3519055" y="1182256"/>
          <a:ext cx="2687781" cy="537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Содержимое 8"/>
          <p:cNvGraphicFramePr>
            <a:graphicFrameLocks/>
          </p:cNvGraphicFramePr>
          <p:nvPr/>
        </p:nvGraphicFramePr>
        <p:xfrm>
          <a:off x="6326909" y="1145310"/>
          <a:ext cx="2650836" cy="540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6390041"/>
            <a:ext cx="9144000" cy="30121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Поступление неналоговых доходов бюджета в 2019 году планируется ниже оценки поступления 2018 года на 5 198,5 тыс. рублей или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на 6,7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96200" cy="381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по отдельным видам неналоговых доходов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398982" y="1066800"/>
          <a:ext cx="290021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23273" y="1057563"/>
          <a:ext cx="314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43600" y="1066800"/>
          <a:ext cx="305261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3723502"/>
          <a:ext cx="363288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721178" y="3657600"/>
          <a:ext cx="360817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Nalogooblozhenie-dohodov-fizicheskih-lit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8203" y="3942272"/>
            <a:ext cx="2294627" cy="2173856"/>
          </a:xfrm>
          <a:prstGeom prst="rect">
            <a:avLst/>
          </a:prstGeom>
          <a:noFill/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763773" y="935915"/>
            <a:ext cx="1380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Тыс. рублей</a:t>
            </a:r>
            <a:endParaRPr lang="en-US" sz="12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517585"/>
            <a:ext cx="7696200" cy="58659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Объем безвозмездных поступлений бюджета                                                         2017 – 2021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306286" y="1344579"/>
          <a:ext cx="7104469" cy="433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8001" y="1191492"/>
          <a:ext cx="2697018" cy="484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517236"/>
            <a:ext cx="7772400" cy="32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Объем и структура безвозмездных поступлений на 2019 – 2021 годы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822036"/>
            <a:ext cx="1447800" cy="26785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3" name="Содержимое 8"/>
          <p:cNvGraphicFramePr>
            <a:graphicFrameLocks/>
          </p:cNvGraphicFramePr>
          <p:nvPr/>
        </p:nvGraphicFramePr>
        <p:xfrm>
          <a:off x="3528292" y="1154546"/>
          <a:ext cx="2641600" cy="496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Содержимое 8"/>
          <p:cNvGraphicFramePr>
            <a:graphicFrameLocks/>
          </p:cNvGraphicFramePr>
          <p:nvPr/>
        </p:nvGraphicFramePr>
        <p:xfrm>
          <a:off x="6151418" y="1097280"/>
          <a:ext cx="2539999" cy="473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078182" y="498764"/>
            <a:ext cx="56064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Расходы бюджета на 2019 – 2021 годы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41540" y="6349042"/>
            <a:ext cx="87730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Классификация расходов бюджета представляет собой группировку расходов бюджета и отражает направление бюджетных средств на выполнение органами местного самоуправления основных функций, решение социально-экономических задач</a:t>
            </a:r>
            <a:endParaRPr lang="en-U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3025" y="1500999"/>
          <a:ext cx="7815532" cy="45590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9364"/>
                <a:gridCol w="1492056"/>
                <a:gridCol w="1492056"/>
                <a:gridCol w="1492056"/>
              </a:tblGrid>
              <a:tr h="3155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5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2 040 071,0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2 068 739,1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1 784 257,2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136 643,5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121 043,0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122 316,9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3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8 862,4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7 300,4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7 579,2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57 460,2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23 732,7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93 013,1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5 844,7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1 546 374,8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1 633 763,6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1 279 229,8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56 407,2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55 195,3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55 503,4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121 932,3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121 419,5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3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6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РФ (бюджеты поселений)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106 305,3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104 817,2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103 812,8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14 965,0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29 552,0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923026" y="931653"/>
            <a:ext cx="77378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</a:rPr>
              <a:t>Расходы бюджета по разделам бюджетной классификации расходов бюджетов</a:t>
            </a:r>
            <a:endParaRPr lang="en-US" sz="16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46520" y="1233577"/>
            <a:ext cx="1092679" cy="267419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081623"/>
            <a:ext cx="9144000" cy="18978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*Условно утвержденные расходы – бюджетные ассигнования, не распределенные в плановом периоде по бюджетной классификации (ст. 184.1 БК РФ)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24631"/>
            <a:ext cx="7543800" cy="27699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tIns="0" anchor="ctr" anchorCtr="0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Calibri" pitchFamily="34" charset="0"/>
              </a:rPr>
              <a:t>Ведомственная структура расходов бюджета</a:t>
            </a:r>
            <a:endParaRPr lang="ru-RU" sz="1800" dirty="0"/>
          </a:p>
        </p:txBody>
      </p: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3381"/>
          <a:ext cx="8077201" cy="48949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83891"/>
                <a:gridCol w="1505527"/>
                <a:gridCol w="1428389"/>
                <a:gridCol w="1259394"/>
              </a:tblGrid>
              <a:tr h="3094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4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культуры, спорта и молодежной политики администрации Тайшетского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161 607,8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151 401,6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154 472,1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1 270 388,9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1 204 439,4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1 215 947,5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5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78 655,5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73 999,4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76 295,6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Дума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5 426,1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5 426,1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5 426,1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предоставлению гражданам субсидий на оплату жилья и коммунальных услуг администрации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72 611,0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72 611,0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72 611,0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134 173,8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130 690,7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130 051,1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управлению муниципальным имуществом, строительству, архитектуре и жилищно-коммунальному хозяйству администрации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302 032,8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417 509,8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116 901,4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Контрольно-счетная палата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7 604,2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7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учреждение «Служба гражданской обороны и предупреждения чрезвычайных ситуаций в муниципальном образовании «Тайшетский район»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5 962,8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6 198,4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08000" y="1101656"/>
            <a:ext cx="82018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Ведомственная структура расходов бюджета – распределение бюджетных ассигнований, предусмотренных решением о бюджете по главным распорядителям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бюджетных средств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477818"/>
            <a:ext cx="1447800" cy="258618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01925" y="1535502"/>
          <a:ext cx="2596550" cy="505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85272" y="637309"/>
            <a:ext cx="7772400" cy="387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бюджета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1295400"/>
            <a:ext cx="1447800" cy="256309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94327" y="1071417"/>
            <a:ext cx="8215745" cy="323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 сохраняет свою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социальную направленность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Содержимое 8"/>
          <p:cNvGraphicFramePr>
            <a:graphicFrameLocks/>
          </p:cNvGraphicFramePr>
          <p:nvPr/>
        </p:nvGraphicFramePr>
        <p:xfrm>
          <a:off x="3114136" y="1526876"/>
          <a:ext cx="2596551" cy="52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Содержимое 8"/>
          <p:cNvGraphicFramePr>
            <a:graphicFrameLocks/>
          </p:cNvGraphicFramePr>
          <p:nvPr/>
        </p:nvGraphicFramePr>
        <p:xfrm>
          <a:off x="6188365" y="1544128"/>
          <a:ext cx="2498436" cy="507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304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расходной части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598" y="1523998"/>
          <a:ext cx="7924802" cy="228877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17122"/>
                <a:gridCol w="1059480"/>
                <a:gridCol w="838200"/>
                <a:gridCol w="1143000"/>
                <a:gridCol w="762000"/>
                <a:gridCol w="1143000"/>
                <a:gridCol w="762000"/>
              </a:tblGrid>
              <a:tr h="5635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2 040 071,0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2 068 739,1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1 784 257,2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3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программы*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2 012 116,0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908 579,8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8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27 955,0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160 159,3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1 784 257,2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19245" y="4399472"/>
            <a:ext cx="5779698" cy="7332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36000" rIns="36000" bIns="36000" anchor="ctr" anchorCtr="1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*Муниципальная программа - система мероприятий, взаимоувязанных по задачам, срокам осуществления и ресурсам, направленных на достижение конкретных целей муниципальной политики в определенной сфере социально – экономического развития муниципального образования «Тайшетский район» 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93366" y="3925019"/>
            <a:ext cx="5617234" cy="30192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lIns="0" rIns="0" bIns="0" anchor="t" anchorCtr="0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 бюджете предусмотрено  финансовое обеспечение 12 муниципальных программ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1430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munbog.ru/uploads/posts/2016-09/1474546707_municipalnye-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262113"/>
            <a:ext cx="1905000" cy="1262512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3802ba4e127696d2e5d67dc1025ac0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46" y="3959526"/>
            <a:ext cx="2198254" cy="1406802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50498" y="5426016"/>
            <a:ext cx="5857336" cy="1216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36000" rIns="36000" bIns="360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Планирование бюджетных ассигнований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2021 год </a:t>
            </a:r>
            <a:r>
              <a:rPr kumimoji="0" lang="ru-RU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осуществлено по непрограммным направлениям расходов.    После утверждения Думой</a:t>
            </a:r>
            <a:r>
              <a:rPr kumimoji="0" lang="ru-RU" sz="1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Тайшетского района Стратегии социально-экономического развития муниципального образования «Тайшетский район» на 2019 – 2030 годы будут разработаны и утверждены, начиная с 2020 года, муниципальные программы, являющиеся инструментами реализации Стратегии.</a:t>
            </a:r>
            <a:endParaRPr kumimoji="0" lang="ru-RU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7309" y="605481"/>
            <a:ext cx="3833091" cy="41051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Тайшетского района</a:t>
            </a:r>
            <a:endParaRPr lang="ru-RU" sz="1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563417" y="1143000"/>
            <a:ext cx="4470401" cy="5562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Тайшетский район расположен в западной части Иркутской области. Протяженность с севера на юг -  300 километров, с запада на восток  - 250 километров. Граничит с запада и северо-запада с Ингашским районом Красноярского края, с севера  с  Чунским районом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с ю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го-востока  с Нижнеудинским районом.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Дата образования: 25 мая 1925 года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27,8 тыс. кв.км</a:t>
            </a:r>
            <a:r>
              <a:rPr kumimoji="0" lang="ru-RU" sz="29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.(3,6% 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общей площади области)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9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9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Тайшетского района – город Тайшет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состав Тайшетского района входят 6 городских и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22 сельских поселений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постоянного населения -  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73 342 человека, в том числе: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доля городского населения – 75,7 % (55 539 чел.),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доля сельского населения – 24,3% (17 803 чел.)</a:t>
            </a: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Плотность населения – 2,6 на 1 кв. км.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трудоспособного населения – 40 006 человек</a:t>
            </a: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Занято в экономике района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- 22 970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4 672,3 млн. рублей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29 632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рубля.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finupr\Рабочий стол\к отчету мэра за 2013 г\karta_raj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060" y="1260389"/>
            <a:ext cx="3939558" cy="486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7927675" cy="370936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anchor="ctr" anchorCtr="1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муниципальных программ на 2019 – 2020 годы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8984" y="966159"/>
          <a:ext cx="8625015" cy="58443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11476"/>
                <a:gridCol w="940280"/>
                <a:gridCol w="862641"/>
                <a:gridCol w="3010618"/>
              </a:tblGrid>
              <a:tr h="247717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Наименование муниципальных программ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Ответственный исполнитель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«Молодым семьям – доступное жилье» на 2014 – 2019 годы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Управление </a:t>
                      </a:r>
                      <a:r>
                        <a:rPr lang="ru-RU" sz="900" dirty="0" smtClean="0"/>
                        <a:t>культуры, спорта и молодежной политики администрации Тайшетского района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476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обеспечение экологической безопасности в Тайшетском районе» на 2018 – 2020 годы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42 468,5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16 888,6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управлению муниципальным имуществом, строительству, архитектуре и жилищно-коммунальному хозяйству администрации Тайшетского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521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и регулирование рынков сельскохозяйственной продукции, сырья и продовольствия на 2014 – 2017 годы и на период до 2020 года»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Отдел сельского хозяйства администрации Тайшетского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534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«Модернизация объектов коммунальной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инфраструктуры муниципального образования «Тайшетский район» на 2018 – 2020 годы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3 468,0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управлению муниципальным имуществом, строительству, архитектуре и жилищно-коммунальному хозяйству администрации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Тайшетского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 marL="36000" marR="36000" marT="36000" marB="36000"/>
                </a:tc>
              </a:tr>
              <a:tr h="371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в муниципальном образовании «Тайшетский район» на 2014 – 2019 годы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134 173,8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Финансовое управление администрации</a:t>
                      </a:r>
                      <a:r>
                        <a:rPr lang="ru-RU" sz="900" baseline="0" dirty="0" smtClean="0"/>
                        <a:t> Тайшетского района</a:t>
                      </a:r>
                      <a:endParaRPr lang="ru-RU" sz="900" dirty="0" smtClean="0"/>
                    </a:p>
                  </a:txBody>
                  <a:tcPr marL="36000" marR="36000" marT="36000" marB="36000"/>
                </a:tc>
              </a:tr>
              <a:tr h="3711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системы образования» на 2015 – 2020 годы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1 476 796,3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1 573 118,6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Управление образования администрации Тайшетского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371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на 2015 – 2020 годы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158 954,8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148 568,6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5213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отдельных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категорий населения муниципального образования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«Тайшетский район» на 2017 – 2020 годы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83 083,6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83 570,8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Управление экономики и промышленной политики администрации Тайшетского района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24771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управление» на 2015 – 2020 годы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66 199,6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61 215,2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Администрация Тайшетского</a:t>
                      </a:r>
                      <a:r>
                        <a:rPr lang="ru-RU" sz="900" baseline="0" dirty="0" smtClean="0"/>
                        <a:t>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5213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управления муниципальным имуществом муниципального образования «Тайшетский район» на 2016 – 2020 годы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43 855,7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24 938,0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управлению муниципальным имуществом, строительству, архитектуре и жилищно-коммунальному хозяйству администрации Тайшетского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34116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 дорожного движения» на 2017 -2020 годы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Управление образования администрации Тайшетского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5213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правонарушений, обеспечение общественной безопасности и правопорядка на территории муниципального образования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«Тайшетский район» на 2018 – 2020 годы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делами администрации Тайшетского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</a:tr>
              <a:tr h="38373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2 012 116,0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1 908 579,8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19049" y="714374"/>
            <a:ext cx="1069675" cy="276225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e3e2168f20b2df11677f06113116e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7328"/>
            <a:ext cx="508958" cy="474453"/>
          </a:xfrm>
          <a:prstGeom prst="rect">
            <a:avLst/>
          </a:prstGeom>
          <a:noFill/>
        </p:spPr>
      </p:pic>
      <p:pic>
        <p:nvPicPr>
          <p:cNvPr id="1027" name="Picture 3" descr="C:\Users\finupr\Desktop\59696409ddb91470d7ebf7b85f0a91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0775"/>
            <a:ext cx="508958" cy="322440"/>
          </a:xfrm>
          <a:prstGeom prst="rect">
            <a:avLst/>
          </a:prstGeom>
          <a:noFill/>
        </p:spPr>
      </p:pic>
      <p:pic>
        <p:nvPicPr>
          <p:cNvPr id="1028" name="Picture 4" descr="C:\Users\finupr\Desktop\1f8970165f71cf0ca4b454d749c77b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06838"/>
            <a:ext cx="491705" cy="431320"/>
          </a:xfrm>
          <a:prstGeom prst="rect">
            <a:avLst/>
          </a:prstGeom>
          <a:noFill/>
        </p:spPr>
      </p:pic>
      <p:pic>
        <p:nvPicPr>
          <p:cNvPr id="1029" name="Picture 5" descr="C:\Users\finupr\Desktop\01372f6d47cea682622c173169c167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7" y="2087593"/>
            <a:ext cx="493294" cy="491706"/>
          </a:xfrm>
          <a:prstGeom prst="rect">
            <a:avLst/>
          </a:prstGeom>
          <a:noFill/>
        </p:spPr>
      </p:pic>
      <p:pic>
        <p:nvPicPr>
          <p:cNvPr id="1030" name="Picture 6" descr="C:\Users\finupr\Desktop\a75831a89547d7185646f82e5442bf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07766"/>
            <a:ext cx="508957" cy="336430"/>
          </a:xfrm>
          <a:prstGeom prst="rect">
            <a:avLst/>
          </a:prstGeom>
          <a:noFill/>
        </p:spPr>
      </p:pic>
      <p:pic>
        <p:nvPicPr>
          <p:cNvPr id="1031" name="Picture 7" descr="C:\Users\finupr\Desktop\9199f36808cf599fafd624bc9213157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10951"/>
            <a:ext cx="500332" cy="345057"/>
          </a:xfrm>
          <a:prstGeom prst="rect">
            <a:avLst/>
          </a:prstGeom>
          <a:noFill/>
        </p:spPr>
      </p:pic>
      <p:pic>
        <p:nvPicPr>
          <p:cNvPr id="1032" name="Picture 8" descr="C:\Users\finupr\Desktop\b6b7e85d33c935edb776494a6993c5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3140016"/>
            <a:ext cx="492369" cy="336430"/>
          </a:xfrm>
          <a:prstGeom prst="rect">
            <a:avLst/>
          </a:prstGeom>
          <a:noFill/>
        </p:spPr>
      </p:pic>
      <p:pic>
        <p:nvPicPr>
          <p:cNvPr id="1033" name="Picture 9" descr="C:\Users\finupr\Desktop\f8b0bac26b2be5fc184290d7652627a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216325"/>
            <a:ext cx="526211" cy="370935"/>
          </a:xfrm>
          <a:prstGeom prst="rect">
            <a:avLst/>
          </a:prstGeom>
          <a:noFill/>
        </p:spPr>
      </p:pic>
      <p:pic>
        <p:nvPicPr>
          <p:cNvPr id="1034" name="Picture 10" descr="C:\Users\finupr\Desktop\f3a4ec9faf82c11aeed5d438043af5f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" y="4770408"/>
            <a:ext cx="518985" cy="258792"/>
          </a:xfrm>
          <a:prstGeom prst="rect">
            <a:avLst/>
          </a:prstGeom>
          <a:noFill/>
        </p:spPr>
      </p:pic>
      <p:pic>
        <p:nvPicPr>
          <p:cNvPr id="1035" name="Picture 11" descr="C:\Users\finupr\Desktop\1423127338_57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1621767"/>
            <a:ext cx="517583" cy="405441"/>
          </a:xfrm>
          <a:prstGeom prst="rect">
            <a:avLst/>
          </a:prstGeom>
          <a:noFill/>
        </p:spPr>
      </p:pic>
      <p:pic>
        <p:nvPicPr>
          <p:cNvPr id="1036" name="Picture 12" descr="C:\Users\finupr\Desktop\03e75ad62d1a2e785e6a2f4baecffc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9479"/>
            <a:ext cx="508958" cy="422695"/>
          </a:xfrm>
          <a:prstGeom prst="rect">
            <a:avLst/>
          </a:prstGeom>
          <a:noFill/>
        </p:spPr>
      </p:pic>
      <p:pic>
        <p:nvPicPr>
          <p:cNvPr id="1037" name="Picture 13" descr="C:\Users\finupr\Desktop\ZKH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2622431"/>
            <a:ext cx="500333" cy="465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1126"/>
            <a:ext cx="8077200" cy="53571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0" h="0"/>
          </a:sp3d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1800" dirty="0" smtClean="0">
                <a:ln w="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«Молодым семьям – доступное жилье» </a:t>
            </a:r>
            <a:br>
              <a:rPr lang="ru-RU" sz="1800" dirty="0" smtClean="0">
                <a:ln w="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1800" dirty="0" smtClean="0">
                <a:ln w="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на 2014 – 2019 годы</a:t>
            </a:r>
            <a:endParaRPr lang="ru-RU" sz="1800" dirty="0">
              <a:ln w="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371600"/>
            <a:ext cx="8382000" cy="420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создание механизма муниципальной поддержки молодых семей в решении жилищной проблемы на территории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80144" y="1984075"/>
            <a:ext cx="3482633" cy="1932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Для достижения поставленной цели Программы предлагается решение следующей основной задачи – предоставление молодым семьям социальных выплат на приобретение жилого помещения или строительство индивидуального жилого дома. 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Предусмотрена реализация мероприятий по предоставлению социальных выплат молодым семьям.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4800" y="4448432"/>
            <a:ext cx="6019800" cy="2028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муниципальной программы предусмотрено: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2019 год – 2 652,0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молодых семей, улучшивших жилищные условия в результате реализации мероприятий Программы – 10 семей в год;</a:t>
            </a: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квадратных метров приобретённых в собственность молодых семей в ходе реализации мероприятий Программы - 504 квадратных метра в год.</a:t>
            </a: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pic>
        <p:nvPicPr>
          <p:cNvPr id="17410" name="Picture 2" descr="http://vdvbezheck.ru/pic/news/1435667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4202545"/>
            <a:ext cx="2444750" cy="2272147"/>
          </a:xfrm>
          <a:prstGeom prst="rect">
            <a:avLst/>
          </a:prstGeom>
          <a:noFill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ipoteka-mnogodetnym-semy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6675" y="2026507"/>
            <a:ext cx="2438400" cy="1902941"/>
          </a:xfrm>
          <a:prstGeom prst="rect">
            <a:avLst/>
          </a:prstGeom>
          <a:noFill/>
        </p:spPr>
      </p:pic>
      <p:pic>
        <p:nvPicPr>
          <p:cNvPr id="1027" name="Picture 3" descr="C:\Users\finupr\Desktop\ipoteka-dlya-molodoj-semy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064" y="1902942"/>
            <a:ext cx="2458995" cy="2199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471055"/>
            <a:ext cx="7924800" cy="58188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lIns="36000" tIns="0" anchor="ctr" anchorCtr="1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«Охрана окружающей среды и обеспечение экологической безопасности в Тайшетском районе»  на 2018– 2020 годы</a:t>
            </a:r>
            <a:endParaRPr lang="ru-RU" sz="160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2873" y="1136074"/>
            <a:ext cx="788785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Palatino Linotype" pitchFamily="18" charset="0"/>
              </a:rPr>
              <a:t>Цель программы – </a:t>
            </a:r>
            <a:r>
              <a:rPr lang="ru-RU" sz="1200" dirty="0" smtClean="0"/>
              <a:t>сохранение устойчивого экологического равновесия, формирование экологической культуры населения и защиты населения от негативного  воздействия вод на территории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9311" y="1966822"/>
            <a:ext cx="6651052" cy="1653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основных мероприятий программы в 2019 году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Изготовление информационных материалов по экологическому просвещению и вопросам экологической безопасности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25,0 тыс. рублей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2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Проведение культуроведческих мероприятий экологической направленности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30,0 тыс. рублей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Берегоукрепительные работы на реке Бирюса в селе Талая Тайшетского района в сумме    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42 413,5 тыс. рублей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из них за счет средств областного бюджета  в сумме 36 899,7 тыс. руб., за счет средств районного бюджета  5 513,8 тыс. рублей.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2458528" y="4173530"/>
          <a:ext cx="6685471" cy="245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0800000" flipV="1">
            <a:off x="2234242" y="3752491"/>
            <a:ext cx="6780444" cy="3278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2019 -2020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4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finupr\Desktop\c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649" y="1837426"/>
            <a:ext cx="1984076" cy="1716657"/>
          </a:xfrm>
          <a:prstGeom prst="rect">
            <a:avLst/>
          </a:prstGeom>
          <a:noFill/>
        </p:spPr>
      </p:pic>
      <p:pic>
        <p:nvPicPr>
          <p:cNvPr id="2051" name="Picture 3" descr="C:\Users\finupr\Desktop\462bf68c957f5ed230d3166de39eb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69" y="4252823"/>
            <a:ext cx="1901461" cy="2234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7146" y="665018"/>
            <a:ext cx="8018253" cy="942108"/>
          </a:xfrm>
          <a:prstGeom prst="rect">
            <a:avLst/>
          </a:prstGeom>
          <a:solidFill>
            <a:schemeClr val="bg2"/>
          </a:solidFill>
          <a:ln w="0">
            <a:solidFill>
              <a:srgbClr val="00B050"/>
            </a:solidFill>
          </a:ln>
        </p:spPr>
        <p:txBody>
          <a:bodyPr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сельского хозяйства и регулирование рынков сельскохозяйственной продукции,</a:t>
            </a:r>
            <a:r>
              <a:rPr kumimoji="0" lang="ru-RU" sz="1600" i="0" u="none" strike="noStrike" kern="1200" normalizeH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сырья и продовольствия  </a:t>
            </a:r>
            <a:r>
              <a:rPr kumimoji="0" lang="ru-RU" sz="1600" i="0" u="none" strike="noStrike" kern="1200" normalizeH="0" baseline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на 2014 – 2017 годы и на период до 2020 года»</a:t>
            </a:r>
            <a:endParaRPr kumimoji="0" lang="ru-RU" sz="1600" i="0" u="none" strike="noStrike" kern="1200" normalizeH="0" baseline="0" noProof="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745673"/>
            <a:ext cx="8382000" cy="6095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повышение конкурентоспособности сельскохозяйственной продукции на внутреннем и внешнем рынках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521526"/>
            <a:ext cx="3657600" cy="127461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развития сельского хозяйства района;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комфортных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условий жизнедеятельности в сельской местности.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76800" y="2530764"/>
            <a:ext cx="4038600" cy="1237672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решения поставленных задач предусмотрена реализация двух подпрограмм: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сельского хозяйства на 2014 – 2017 годы  и на период до 2020 года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на 2014 – 2017 годы и на период до 2020 года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90800" y="4156364"/>
            <a:ext cx="3810000" cy="2244435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Ресурсное обеспечение за счет средств бюджета предусмотрено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2019 год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мероприятия «Строительство (приобретение) жилья, предоставляемого молодым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специалистам по договору найма жилого помещения»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подпрограммы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на 2014 – 2017 годы и на период до 2020 года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223,7 тыс. рублей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finupr\Desktop\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93" y="4139514"/>
            <a:ext cx="2211858" cy="2298356"/>
          </a:xfrm>
          <a:prstGeom prst="rect">
            <a:avLst/>
          </a:prstGeom>
          <a:noFill/>
        </p:spPr>
      </p:pic>
      <p:pic>
        <p:nvPicPr>
          <p:cNvPr id="3075" name="Picture 3" descr="C:\Users\finupr\Desktop\1441836907_ctk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955" y="4132053"/>
            <a:ext cx="2242868" cy="2260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471055"/>
            <a:ext cx="7924800" cy="58188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lIns="36000" tIns="0" anchor="ctr" anchorCtr="1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«Модернизация  объектов коммунальной инфраструктуры муниципального образования «Тайшетский район»  на 2018– 2020 годы</a:t>
            </a:r>
            <a:endParaRPr lang="ru-RU" sz="160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2873" y="1136074"/>
            <a:ext cx="788785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Palatino Linotype" pitchFamily="18" charset="0"/>
              </a:rPr>
              <a:t>Цель программы – </a:t>
            </a:r>
            <a:r>
              <a:rPr lang="ru-RU" sz="1200" dirty="0" smtClean="0"/>
              <a:t>повышение надежности функционирования систем коммунальной инфраструктуры, сокращения потребления топливно-энергетических ресурсов, улучшение качества предоставляемых жилищно-коммунальных услуг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199" y="2061713"/>
            <a:ext cx="5671751" cy="1759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основных мероприятий  программы в 2019 году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Приобретение и монтаж блочно-модульных котельных «Терморобот» в муниципальные котельные, оказывающие услуги образовательным организациям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3 288,0 тыс. рублей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2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Подготовка к отопительному сезону объектов коммунального назначения Тайшетского района, оказывающие услуги образовательным организациям (промывка теплообменников) в сумме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180,0 тыс. рублей.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2717321" y="5115464"/>
          <a:ext cx="58832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0800000" flipV="1">
            <a:off x="2622430" y="4477109"/>
            <a:ext cx="6029864" cy="500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                  на 2019 -2020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4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finupr\Desktop\modul-termorob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157" y="2014150"/>
            <a:ext cx="2421924" cy="2372499"/>
          </a:xfrm>
          <a:prstGeom prst="rect">
            <a:avLst/>
          </a:prstGeom>
          <a:noFill/>
        </p:spPr>
      </p:pic>
      <p:pic>
        <p:nvPicPr>
          <p:cNvPr id="2051" name="Picture 3" descr="C:\Users\finupr\Desktop\188caeaeeba3119d872f1dd59a887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805" y="4408098"/>
            <a:ext cx="2156603" cy="197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0364"/>
            <a:ext cx="7924800" cy="57265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tIns="0" anchor="ctr" anchorCtr="0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«Управление муниципальными финансами в муниципальном образовании «Тайшетский район» на 2014 – 2019 годы»</a:t>
            </a:r>
            <a:endParaRPr lang="ru-RU" sz="160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2527" y="2260121"/>
          <a:ext cx="4968816" cy="25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1330036"/>
            <a:ext cx="868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Цели программы – обеспечение сбалансированности и устойчивости бюджета муниципального образования «Тайшетский район» в среднесрочной перспективе, эффективное управление муниципальными финансами 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078966" y="4865298"/>
            <a:ext cx="6771735" cy="1880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2000" tIns="0" rIns="72000" bIns="0" anchor="ctr" anchorCtr="0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Реализация основных мероприятий программы в 2019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Обеспечение эффективного функционирования Финансового управления администрации Тайшетского района в сумме            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18 376,1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Обеспечение эффективного функционирования Централизованной бухгалтерии по исполнению бюджетов поселений в сумме 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9 478,2 тыс. рублей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(за счет переданных межбюджетных трансфертов поселений);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муниципального района в сумме  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14,2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Распределение между местными бюджетами дотации на выравнивание бюджетной обеспеченности бюджетов поселений из районного фонда финансовой поддержки поселений в сумме  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69 005,1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Распределение между местными бюджетами иных межбюджетных трансфертов в форме дотаций на поддержку мер по обеспечению сбалансированности бюджетов поселений в сумме  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37 300,2 тыс. рублей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3903" y="1915064"/>
            <a:ext cx="6236897" cy="276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vert="horz" lIns="0" tIns="0" rIns="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Ресурсное обеспечение реализации муниципальной программы на 2019 год</a:t>
            </a:r>
            <a:endParaRPr kumimoji="0" lang="ru-RU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finupr\Desktop\8570-4D00CBCA-F0BE-0AC5-F257FB67DA47C108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82" y="5078627"/>
            <a:ext cx="1742536" cy="1610927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546785" y="2311878"/>
            <a:ext cx="3122762" cy="2329133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6"/>
            </a:solidFill>
          </a:ln>
        </p:spPr>
        <p:txBody>
          <a:bodyPr vert="horz" lIns="72000" tIns="0" rIns="72000" bIns="36000" anchor="t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Основой исполнения бюджета муниципального образования является: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Сводная бюджетная роспись </a:t>
            </a:r>
            <a:r>
              <a:rPr lang="ru-RU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– документ, который составляется и ведется финансовым органом муниципального образования в целях организации исполнения бюджета по расходам бюджета и источникам финансирования дефицита бюджета;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Кассовый план </a:t>
            </a:r>
            <a:r>
              <a:rPr lang="ru-RU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– прогноз кассовых поступлений в бюджет и кассовых выплат из бюджета в текущем финансовом году. 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finupr\Desktop\Finance-concept-627575294_1365x772-e149440100920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493" y="4071668"/>
            <a:ext cx="1517549" cy="51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8545" y="1219199"/>
            <a:ext cx="9005455" cy="434110"/>
          </a:xfrm>
          <a:prstGeom prst="roundRect">
            <a:avLst/>
          </a:prstGeom>
          <a:solidFill>
            <a:srgbClr val="E2FF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обеспечение доступности современного качественного общего (дошкольного, начального общего, основного общего, среднего общего) и дополнительного образования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0100" y="138544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216727"/>
          <a:ext cx="8610600" cy="448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379562" y="1717963"/>
            <a:ext cx="8333117" cy="397163"/>
          </a:xfrm>
          <a:prstGeom prst="rect">
            <a:avLst/>
          </a:prstGeom>
          <a:solidFill>
            <a:srgbClr val="E2FFD9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Ресурсное обеспечение реализации муниципальной программы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 2019 год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42108" y="517236"/>
            <a:ext cx="8201891" cy="655782"/>
          </a:xfrm>
          <a:solidFill>
            <a:srgbClr val="E2FFD9"/>
          </a:solidFill>
          <a:ln>
            <a:solidFill>
              <a:srgbClr val="00B050"/>
            </a:solidFill>
          </a:ln>
        </p:spPr>
        <p:txBody>
          <a:bodyPr tIns="0" anchor="ctr" anchorCtr="0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«Развитие муниципальной системы образования»                           на 2015 – 2020 годы</a:t>
            </a:r>
            <a:endParaRPr lang="ru-RU" sz="160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122" name="Picture 2" descr="C:\Users\finupr\Desktop\monitoring_kachestva_obrazovan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0865" y="4596714"/>
            <a:ext cx="2100649" cy="200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9818" y="628074"/>
            <a:ext cx="7716982" cy="415635"/>
          </a:xfrm>
          <a:prstGeom prst="roundRect">
            <a:avLst/>
          </a:prstGeom>
          <a:solidFill>
            <a:srgbClr val="E2FFD9"/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400" b="1" dirty="0" smtClean="0">
                <a:latin typeface="Palatino Linotype" pitchFamily="18" charset="0"/>
              </a:rPr>
              <a:t>Реализация основных мероприятий  программы в 2019 году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Содержимое 2"/>
          <p:cNvSpPr txBox="1">
            <a:spLocks noGrp="1"/>
          </p:cNvSpPr>
          <p:nvPr>
            <p:ph idx="1"/>
          </p:nvPr>
        </p:nvSpPr>
        <p:spPr>
          <a:xfrm>
            <a:off x="345057" y="1224951"/>
            <a:ext cx="6642340" cy="1939744"/>
          </a:xfrm>
          <a:prstGeom prst="rect">
            <a:avLst/>
          </a:prstGeom>
          <a:solidFill>
            <a:srgbClr val="E2FFD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0" tIns="72000" rIns="72000" bIns="72000" anchor="ctr" anchorCtr="0">
            <a:spAutoFit/>
          </a:bodyPr>
          <a:lstStyle/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деятельности муниципальных образовательных организаций, реализующих программы дошкольного, начального общего, основного общего, среднего общего образования и дополнительного образования в сумме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1 178 767,9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Организация, регулирование и контроль за деятельностью муниципальных образовательных учреждений Тайшетского района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6 444,6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ведению бухгалтерского и налогового учета, финансово-хозяйственной и экономической деятельности образовательных учреждений Тайшетского района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31 499,8 тыс. рублей;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организационно-методическому сопровождению деятельности образовательных учреждений Тайшетского района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9 836,2 тыс. рублей.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5057" y="3390181"/>
            <a:ext cx="8548777" cy="3124683"/>
          </a:xfrm>
          <a:prstGeom prst="rect">
            <a:avLst/>
          </a:prstGeom>
          <a:solidFill>
            <a:srgbClr val="E2FFD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0" tIns="72000" rIns="72000" bIns="72000" anchor="ctr" anchorCtr="0">
            <a:sp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 по предотвращению распространения туберкулеза в образовательных организациях муниципального образования "Тайшетский район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1 170,5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Обеспечение пожарной безопасности в муниципальных образовательных организациях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5 785,7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временного трудоустройства учащихся общеобразовательных организаций Тайшетского района в возрасте от 14 до 18 лет в свободное от учебы время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668,0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Приобретение школьных автобусов для подвоза обучающихся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520,0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отдыха и оздоровления детей в образовательных организациях муниципального образования "Тайшетский район" в каникулярное время 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2 653,2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Осуществление отдельных областных государственных полномочий по предоставлению мер социальной поддержки многодетным и малоимущим семьям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32 914,0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Строительство образовательной организации "Средняя общеобразовательная школа на 520 учащихся, расположенная по адресу: Иркутская область, Тайшетский район, г. Бирюсинск, ул. Дружбы, 18Б в сумме 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202 846,4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проектно-сметной документации для строительства объекта «Средняя общеобразовательная школа № 3 г. Тайшет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3 500,0 тыс. рублей;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Проверка достоверности определения сметной стоимости капитального строительства объектов капитального строительства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190,0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finupr\Desktop\a8c4758d4e74f82fafeb42a6249c5bac0002796185320a9959b1d155b8f85ef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415" y="1328468"/>
            <a:ext cx="1729947" cy="1711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45" y="600364"/>
            <a:ext cx="7772400" cy="508000"/>
          </a:xfrm>
          <a:solidFill>
            <a:srgbClr val="CCFFFF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tIns="0" anchor="ctr" anchorCtr="0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«Развитие культуры» на 2015 – 2020 годы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782" y="1209964"/>
            <a:ext cx="8382000" cy="69272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0" bIns="0" rtlCol="0" anchor="ctr">
            <a:normAutofit fontScale="92500" lnSpcReduction="20000"/>
          </a:bodyPr>
          <a:lstStyle/>
          <a:p>
            <a:r>
              <a:rPr lang="ru-RU" sz="1200" dirty="0" smtClean="0">
                <a:latin typeface="Palatino Linotype" pitchFamily="18" charset="0"/>
              </a:rPr>
              <a:t>Цели программы – развитие культурного потенциала личности и общества в целом, обеспечение максимальной вовлеченности населения в систематические занятия физкультурой и спортом, обеспечение успешной социализации и эффективной самореализации молодежи, профилактика правонарушений и преступлений на территории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457200" y="1984075"/>
            <a:ext cx="8229600" cy="284672"/>
          </a:xfrm>
          <a:solidFill>
            <a:srgbClr val="CCFFFF"/>
          </a:solidFill>
          <a:ln>
            <a:solidFill>
              <a:srgbClr val="00B050"/>
            </a:solidFill>
          </a:ln>
        </p:spPr>
        <p:txBody>
          <a:bodyPr anchor="ctr" anchorCtr="1">
            <a:no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185351" y="2419926"/>
          <a:ext cx="8810367" cy="443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C:\Users\finupr\Desktop\img_3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926" y="4951562"/>
            <a:ext cx="1673524" cy="1699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1173018" y="609600"/>
            <a:ext cx="7716982" cy="314037"/>
          </a:xfrm>
          <a:prstGeom prst="roundRect">
            <a:avLst/>
          </a:prstGeom>
          <a:solidFill>
            <a:srgbClr val="CCFFFF"/>
          </a:solidFill>
          <a:ln w="3175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Реализация основных мероприятий  программы в 2019 году</a:t>
            </a:r>
            <a:endParaRPr kumimoji="0" lang="ru-RU" sz="14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69343" y="1061049"/>
            <a:ext cx="6530197" cy="2104028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0" tIns="0" rIns="72000" bIns="72000" anchor="t" anchorCtr="0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образовательных учреждений дополнительного образования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102 176,2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учреждений культуры, предоставляющих культурно-досуговые услуги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21 365,9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музеев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4 013,6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МКУК "Межпоселенческая библиотечная система Тайшетского района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7 374,6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аппарата управления культуры, спорта и молодежной политики,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казенного муниципального учреждения «Централизованная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бухгалтерия Управления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культуры, спорта и молодежной политики»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23 114,5 тыс. рублей.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96219" y="3200401"/>
            <a:ext cx="6918384" cy="36576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0" tIns="72000" rIns="72000" bIns="72000" anchor="ctr" anchorCtr="0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культурно-массовых мероприятий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280,0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Развитие библиотечного дела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Комплектование книжного фонда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20,6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Развитие музейного дела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20,0</a:t>
            </a:r>
            <a:r>
              <a:rPr kumimoji="0" lang="ru-RU" sz="11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Создание условий для предоставления качественных услуг по реализации программ дополнительного образования детей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100,0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Развитие и укрепление материально-технической базы муниципальных домов культуры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188,0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спортивно-массовых мероприятий и взаимодействие с клубными формированиями в сфере спорта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226,4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Вовлечение молодежи в общественную жизнь района, гражданско-патриотическое воспитание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    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7,0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Содействие трудовой занятости, поддержка молодежного предпринимательства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6,0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Поддержка инициативной и талантливой молодежи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17,5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Поддержка деятельности детских и молодежных объединений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4,5 тыс. рублей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kumimoji="0" lang="ru-RU" sz="1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достоверности определения сметной стоимости  реконструкции здания и сметной стоимости капитального ремонта бассейна в сумме </a:t>
            </a:r>
            <a:r>
              <a:rPr kumimoji="0" lang="ru-RU" sz="11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20,0 тыс. рублей</a:t>
            </a:r>
            <a:r>
              <a:rPr kumimoji="0" lang="ru-RU" sz="1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inupr\Desktop\78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704" y="1075038"/>
            <a:ext cx="1742302" cy="2004592"/>
          </a:xfrm>
          <a:prstGeom prst="rect">
            <a:avLst/>
          </a:prstGeom>
          <a:noFill/>
        </p:spPr>
      </p:pic>
      <p:pic>
        <p:nvPicPr>
          <p:cNvPr id="7174" name="Picture 6" descr="C:\Users\finupr\Desktop\image3865834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28536"/>
            <a:ext cx="2009955" cy="214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57300" y="778476"/>
            <a:ext cx="732598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Бюджетная система Российской Федерации 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совокупность  бюджетов  всех уровней</a:t>
            </a:r>
            <a:endParaRPr lang="en-US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4552948" y="2063576"/>
            <a:ext cx="4095747" cy="10008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3095625" y="3373394"/>
            <a:ext cx="5543550" cy="1037967"/>
          </a:xfrm>
          <a:prstGeom prst="homePlate">
            <a:avLst>
              <a:gd name="adj" fmla="val 44159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2171699" y="4914895"/>
            <a:ext cx="6457949" cy="1638304"/>
          </a:xfrm>
          <a:prstGeom prst="homePlate">
            <a:avLst>
              <a:gd name="adj" fmla="val 44159"/>
            </a:avLst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ьная выноска 20"/>
          <p:cNvSpPr/>
          <p:nvPr/>
        </p:nvSpPr>
        <p:spPr>
          <a:xfrm rot="16200000">
            <a:off x="657229" y="4191000"/>
            <a:ext cx="714370" cy="1781175"/>
          </a:xfrm>
          <a:prstGeom prst="wedgeEllipseCallout">
            <a:avLst>
              <a:gd name="adj1" fmla="val -79790"/>
              <a:gd name="adj2" fmla="val 62686"/>
            </a:avLst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ьная выноска 22"/>
          <p:cNvSpPr/>
          <p:nvPr/>
        </p:nvSpPr>
        <p:spPr>
          <a:xfrm rot="16200000">
            <a:off x="2521375" y="1230853"/>
            <a:ext cx="803192" cy="1850800"/>
          </a:xfrm>
          <a:prstGeom prst="wedgeEllipseCallout">
            <a:avLst>
              <a:gd name="adj1" fmla="val -51927"/>
              <a:gd name="adj2" fmla="val 85683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 rot="16200000">
            <a:off x="1074301" y="2337194"/>
            <a:ext cx="753765" cy="1911766"/>
          </a:xfrm>
          <a:prstGeom prst="wedgeEllipseCallout">
            <a:avLst>
              <a:gd name="adj1" fmla="val -76162"/>
              <a:gd name="adj2" fmla="val 82875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686550" y="2273643"/>
            <a:ext cx="18668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РФ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267450" y="3595816"/>
            <a:ext cx="2171701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105401" y="2261286"/>
            <a:ext cx="12382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4419599" y="3583459"/>
            <a:ext cx="12477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субъектов РФ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2656703" y="5758249"/>
            <a:ext cx="158166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6476999" y="5124450"/>
            <a:ext cx="19526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 городских округов с внутригородским делением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4876799" y="5105517"/>
            <a:ext cx="13811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000376" y="5095875"/>
            <a:ext cx="16954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муниципальных районов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5993027" y="5695950"/>
            <a:ext cx="2446638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 внутригородских муниципальных образований городов федерального значения Москвы, Санкт-Петебурга и Севастополя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2390776" y="1927654"/>
            <a:ext cx="11239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419100" y="4895850"/>
            <a:ext cx="12287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895350" y="3052118"/>
            <a:ext cx="12052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 rot="16200000">
            <a:off x="1945482" y="3464723"/>
            <a:ext cx="1090613" cy="1971672"/>
          </a:xfrm>
          <a:prstGeom prst="wedgeEllipseCallout">
            <a:avLst>
              <a:gd name="adj1" fmla="val -64307"/>
              <a:gd name="adj2" fmla="val 48473"/>
            </a:avLst>
          </a:prstGeom>
          <a:solidFill>
            <a:schemeClr val="accent6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1819275" y="4038599"/>
            <a:ext cx="1266825" cy="86177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«Тайшетский район»</a:t>
            </a:r>
            <a:endParaRPr lang="en-US" sz="1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4448432" y="5782962"/>
            <a:ext cx="1470454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внутригородских районов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33600" y="3962400"/>
          <a:ext cx="7010400" cy="27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05164" y="463648"/>
            <a:ext cx="8001000" cy="5818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lIns="36000" tIns="36000" rIns="0" bIns="0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«Социальная поддержка</a:t>
            </a:r>
            <a:r>
              <a:rPr kumimoji="0" lang="ru-RU" sz="1600" i="0" u="none" strike="noStrike" kern="1200" normalizeH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отдельных категорий населения муниципального образования «Тайшетский район» на 2017 – 2020 годы</a:t>
            </a:r>
            <a:endParaRPr kumimoji="0" lang="ru-RU" sz="1600" i="0" u="none" strike="noStrike" kern="1200" normalizeH="0" baseline="0" noProof="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117600"/>
            <a:ext cx="8382000" cy="3602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улучшение качества жизни отдельных категорий граждан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28599" y="1551710"/>
            <a:ext cx="8749145" cy="1948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программы в 2019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жилых помещений и коммунальных услуг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68 070,6 тыс. рублей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муниципальных служащих, осуществляющих областные государственные полномочия по предоставлению гражданам субсидий на оплату жилых помещений и коммунальных услуг в сумме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4 540,4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Пенсии за выслугу лет гражданам, замещавшим должности муниципальной службы Тайшетского района и денежные выплаты к пенсиям лицам, удостоенным Почетного звания "Почётный гражданин Тайшетского район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10 412,6 тыс. рублей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Единовременное премирование лиц, удостоенных Почетного звания "Почетный гражданин Тайшетского района«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10,0 тыс. рублей;</a:t>
            </a:r>
            <a:endParaRPr kumimoji="0" lang="ru-RU" sz="1200" b="1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Повышение доступности для детей-инвалидов образовательных услуг в сумме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50,0 тыс. рублей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16726" y="3597215"/>
            <a:ext cx="6622473" cy="310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vert="horz" lIns="0" rIns="0" bIns="0" anchor="t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Ресурсное </a:t>
            </a:r>
            <a:r>
              <a:rPr kumimoji="0" lang="ru-RU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обеспечение реализации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муниципальной программы  на 2019 – 2020 годы</a:t>
            </a:r>
            <a:endParaRPr kumimoji="0" lang="ru-RU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http://www.bk-brest.by/wp-content/uploads/2016/02/13.05.15_1330324327_zdorovie_158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1828800" cy="1447800"/>
          </a:xfrm>
          <a:prstGeom prst="rect">
            <a:avLst/>
          </a:prstGeom>
          <a:noFill/>
        </p:spPr>
      </p:pic>
      <p:pic>
        <p:nvPicPr>
          <p:cNvPr id="8194" name="Picture 2" descr="C:\Users\finupr\Desktop\hello_html_m4fb7622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492" y="5165125"/>
            <a:ext cx="1878227" cy="169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399" y="350982"/>
            <a:ext cx="8054109" cy="378691"/>
          </a:xfr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tIns="0" anchor="ctr" anchorCtr="0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«Муниципальное управление» на 2015 – 2020 годы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163" y="840509"/>
            <a:ext cx="8128001" cy="292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повышение эффективности деятельности администрации Тайшетского района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5492" y="1199072"/>
            <a:ext cx="8848436" cy="29847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программы в 2019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высшего должностного лица органа местного самоуправления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3 962,8 тыс. рублей</a:t>
            </a:r>
            <a:r>
              <a:rPr kumimoji="0" lang="ru-RU" sz="105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органов местного самоуправления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49 532,3 тыс. рублей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в части переданных отдельных полномочий поселений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1 340,7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Финансовое обеспечение непредвиденных расходов за счет средств резервного фонда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1 000,0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Предупреждение и ликвидация последствий чрезвычайных ситуаций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1 281,5 тыс. рублей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23,4 тыс. рублей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Осуществление областных государственных полномочий в сумме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5 044,6 тыс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и проведение конкурсов по охране труда на территории Тайшетского района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38,7 тыс. рублей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обучения по охране труда руководителей и специалистов администрации Тайшетского района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13,0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предупредительных мер по сокращению производственного травматизма и профессиональных заболеваний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89,7 тыс. рублей;</a:t>
            </a:r>
            <a:endParaRPr kumimoji="0" lang="ru-RU" sz="1050" b="1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Другие расходы органов местного самоуправления в сумме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3 873,0 тыс. рублей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514600" y="4632386"/>
          <a:ext cx="6400800" cy="212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s://im1-tub-ru.yandex.net/i?id=ad5ab275cd02b11edfcefac11e1b23dd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02728"/>
            <a:ext cx="2146300" cy="2355272"/>
          </a:xfrm>
          <a:prstGeom prst="rect">
            <a:avLst/>
          </a:prstGeom>
          <a:noFill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2384191" y="4270075"/>
            <a:ext cx="6557817" cy="3019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2019 – 2020 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88521" y="304800"/>
            <a:ext cx="8081818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«Повышение эффективности управления муниципальным имуществом муниципального образования «Тайшетский район»  на 2016 – 2020 годы</a:t>
            </a:r>
            <a:endParaRPr kumimoji="0" lang="ru-RU" sz="1600" i="0" u="none" strike="noStrike" kern="1200" normalizeH="0" baseline="0" noProof="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891" y="1034474"/>
            <a:ext cx="85621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Palatino Linotype" pitchFamily="18" charset="0"/>
              </a:rPr>
              <a:t>Цель программы – осуществление полномочий по управлению и распоряжению муниципальным имуществом и обеспечение эффективности в сфере управления и распоряжения муниципальным имуществом муниципального образования  «Тайшетский район»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2846717" y="1816443"/>
            <a:ext cx="6148996" cy="5066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 на 2019 – 2020 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863970" y="2360142"/>
          <a:ext cx="6124754" cy="449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46" name="Picture 6" descr="C:\Users\finupr\Desktop\slide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96" y="2355011"/>
            <a:ext cx="2717320" cy="400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88521" y="304800"/>
            <a:ext cx="8081818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«Повышение эффективности управления муниципальным имуществом муниципального образования «Тайшетский район»  на 2016 – 2020 годы</a:t>
            </a:r>
            <a:endParaRPr kumimoji="0" lang="ru-RU" sz="1600" i="0" u="none" strike="noStrike" kern="1200" normalizeH="0" baseline="0" noProof="0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891" y="1034475"/>
            <a:ext cx="856210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Palatino Linotype" pitchFamily="18" charset="0"/>
              </a:rPr>
              <a:t>Реализация основных мероприятий программы в 2019 году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89780" y="1431985"/>
            <a:ext cx="6607835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Формирование информационной базы данных о муниципальном имуществе в программе «БАРС-РЕЕСТР» –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32,8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Содержание имущества казны и ликвидация муниципальных предприятий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7 125,2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Инвентаризация объектов недвижимости муниципальной собственности Тайшетского района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520,5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Оценка недвижимости, признание прав и регулирование отношений по государственной и муниципальной собственности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502,7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Аннулирование разрешений, выдача предписаний и демонтаж рекламных конструкций в сумме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75,4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Создание и функционирование муниципальных учреждений с целью выполнения работ для решения вопросов местного значения в сумме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2 343,9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Софинансирование расходов по разработке проектно-сметной документации на реконструкцию автомобильной дороги  Туманшет-Венгерка В Тайшетском районе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2 253,3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на строительство пешеходных мостов с подходами через реку Бирюса и через протоку Озерная реки Бирюса в Тайшетском районе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7 000,0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Комитета по управлению муниципальным имуществом, строительству, архитектуре и жилищно-коммунальному хозяйству администрации Тайшетского района в сумме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21 648,9 тыс. рублей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Выполнение кадастровых работ по формированию земельных участков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200,0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Приобретение жилых помещений для молодых специалистов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2 153,0тыс. рублей.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218" name="Picture 2" descr="C:\Users\finupr\Desktop\s12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568" y="5016843"/>
            <a:ext cx="2001794" cy="1655806"/>
          </a:xfrm>
          <a:prstGeom prst="rect">
            <a:avLst/>
          </a:prstGeom>
          <a:noFill/>
        </p:spPr>
      </p:pic>
      <p:pic>
        <p:nvPicPr>
          <p:cNvPr id="9222" name="Picture 6" descr="C:\Users\finupr\Desktop\jurist-1024x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4497" y="3163330"/>
            <a:ext cx="2038865" cy="1804085"/>
          </a:xfrm>
          <a:prstGeom prst="rect">
            <a:avLst/>
          </a:prstGeom>
          <a:noFill/>
        </p:spPr>
      </p:pic>
      <p:pic>
        <p:nvPicPr>
          <p:cNvPr id="9223" name="Picture 7" descr="C:\Users\finupr\Desktop\e274415e9d5a78556696067eebf0d2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280" y="5659396"/>
            <a:ext cx="6647935" cy="1050324"/>
          </a:xfrm>
          <a:prstGeom prst="rect">
            <a:avLst/>
          </a:prstGeom>
          <a:noFill/>
        </p:spPr>
      </p:pic>
      <p:pic>
        <p:nvPicPr>
          <p:cNvPr id="9225" name="Picture 9" descr="C:\Users\finupr\Desktop\w_wwyijN1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5924" y="1477108"/>
            <a:ext cx="2016922" cy="153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5308" y="406399"/>
            <a:ext cx="7532255" cy="591127"/>
          </a:xfrm>
          <a:prstGeom prst="rect">
            <a:avLst/>
          </a:prstGeom>
          <a:solidFill>
            <a:srgbClr val="D0FFC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«Безопасность дорожного движения»    </a:t>
            </a:r>
            <a:r>
              <a:rPr lang="ru-RU" sz="1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                                       </a:t>
            </a:r>
            <a:r>
              <a:rPr lang="ru-RU" sz="1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2017 – 2020 годы</a:t>
            </a:r>
            <a:endParaRPr kumimoji="0" lang="ru-RU" sz="1400" i="0" u="none" strike="noStrike" kern="1200" normalizeH="0" baseline="0" noProof="0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330" y="1124467"/>
            <a:ext cx="7760042" cy="492443"/>
          </a:xfrm>
          <a:prstGeom prst="rect">
            <a:avLst/>
          </a:prstGeom>
          <a:solidFill>
            <a:srgbClr val="D0FFC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снижение смертности в результате дорожно-транспортных происшествий и снижение количества дорожно- транспортных происшествий с пострадавшими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0638" y="1889184"/>
            <a:ext cx="5498757" cy="1311215"/>
          </a:xfrm>
          <a:prstGeom prst="rect">
            <a:avLst/>
          </a:prstGeom>
          <a:solidFill>
            <a:srgbClr val="D0FFC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в 2019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Приобретение и установка дорожных знаков перед железнодорожными переездами в сумме 140,0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Проведение массовых мероприятий с детьми (конкурсы-слёты "Безопасное колесо") в сумме 60,0 тыс. рублей.</a:t>
            </a:r>
            <a:endParaRPr kumimoji="0" lang="ru-RU" sz="12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3311610" y="3867665"/>
            <a:ext cx="5527588" cy="729049"/>
          </a:xfrm>
          <a:prstGeom prst="roundRect">
            <a:avLst/>
          </a:prstGeom>
          <a:solidFill>
            <a:srgbClr val="D0FFC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2019 – 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274541" y="4806778"/>
          <a:ext cx="5631333" cy="181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" name="Picture 2" descr="C:\Users\finupr\Desktop\0142016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16" y="3549420"/>
            <a:ext cx="2906636" cy="3092920"/>
          </a:xfrm>
          <a:prstGeom prst="rect">
            <a:avLst/>
          </a:prstGeom>
          <a:noFill/>
        </p:spPr>
      </p:pic>
      <p:pic>
        <p:nvPicPr>
          <p:cNvPr id="1027" name="Picture 3" descr="C:\Users\finupr\Desktop\527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0605" y="1767016"/>
            <a:ext cx="3200399" cy="200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5308" y="321276"/>
            <a:ext cx="7532255" cy="757026"/>
          </a:xfrm>
          <a:prstGeom prst="rect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normalizeH="0" baseline="0" noProof="0" dirty="0" smtClean="0">
                <a:ln w="12700">
                  <a:solidFill>
                    <a:srgbClr val="00B0F0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Муниципальная программа «Профилактика правонарушений, обеспечение общественной безопасности и правопорядка на территории муниципального образования «Тайшетский район» на 2018– 2020 годы</a:t>
            </a:r>
            <a:endParaRPr kumimoji="0" lang="ru-RU" sz="1400" i="0" u="none" strike="noStrike" kern="1200" normalizeH="0" baseline="0" noProof="0" dirty="0">
              <a:ln w="12700">
                <a:solidFill>
                  <a:srgbClr val="00B0F0"/>
                </a:solidFill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330" y="1124467"/>
            <a:ext cx="7760042" cy="492443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совершенствование системы общественной безопасности и общественного порядка на территории Тайшетского района.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0638" y="1680519"/>
            <a:ext cx="5955957" cy="215007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в 2019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вовлечения граждан, общественных объединений в предупреждение правонарушений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10,0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мероприятий, направленных на профилактику безнадзорности и правонарушений среди несовершеннолетних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10,0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1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проведения конкурсов по профилактике употребление психо - активных веществ среди учащихся общеобразовательных учреждений в сумме </a:t>
            </a:r>
            <a:r>
              <a:rPr kumimoji="0" lang="ru-RU" sz="11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9,0 тыс. рублей</a:t>
            </a:r>
            <a:r>
              <a:rPr kumimoji="0" lang="ru-RU" sz="1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Проведение антинаркотической пропаганды по повышению уровня осведомленности молодежи о негативных последствиях потребления наркотических средств и об ответственности за участие в их незаконном обороте в сумме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11,0 тыс. рублей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1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3311610" y="4037161"/>
            <a:ext cx="5527588" cy="69011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2019 – 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545457" y="4977442"/>
          <a:ext cx="5360417" cy="164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finupr\Desktop\QeOJTjG9mi-8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351" y="3991232"/>
            <a:ext cx="3002692" cy="2669060"/>
          </a:xfrm>
          <a:prstGeom prst="rect">
            <a:avLst/>
          </a:prstGeom>
          <a:noFill/>
        </p:spPr>
      </p:pic>
      <p:pic>
        <p:nvPicPr>
          <p:cNvPr id="2051" name="Picture 3" descr="C:\Users\finupr\Desktop\jivi_svobod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9589" y="1680520"/>
            <a:ext cx="2669060" cy="2051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76"/>
            <a:ext cx="8229600" cy="466724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Расходы бюджета на реализацию непрограммных направлений деятельности на 2019 год   и на плановый период 2020 и 2021 годы                                                                                                                              </a:t>
            </a:r>
            <a:endParaRPr lang="ru-RU" sz="1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3951"/>
          <a:ext cx="9144000" cy="5570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06986"/>
                <a:gridCol w="1203212"/>
                <a:gridCol w="1221464"/>
                <a:gridCol w="1212338"/>
              </a:tblGrid>
              <a:tr h="2748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мероприятия, Всего, в том числе: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27 955,0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160 159,3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1 784 257,2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Думы Тайшетского района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5 426,1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5 426,1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5 426,1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деятельности Контрольно-счетной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палаты Тайшетского района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7 604,2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6 698,2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6 354,0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 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4 845,5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6 220,0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6 705,7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0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осуществляемых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Администрацией Тайшетского района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областных полномочий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1 955,4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1 955,4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6 677,6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организации проведения мероприятий по отлову и содержанию безнадзорных собак и кошек в границах населённых пунктов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Иркутской области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475,0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475,0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475,0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24">
                <a:tc>
                  <a:txBody>
                    <a:bodyPr/>
                    <a:lstStyle/>
                    <a:p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выплат молодым семьям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берегоукрепительных работ на реке Бирюса в селе Талая Тайшетского района Иркутской области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85 048,1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МКУ "Служба ГО и ЧС"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7 570,9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5 962,8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6 198,4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Администрации </a:t>
                      </a:r>
                      <a:r>
                        <a:rPr lang="ru-RU" sz="1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Тайшетского района</a:t>
                      </a:r>
                      <a:endParaRPr lang="ru-RU" sz="1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69 618,0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Управления </a:t>
                      </a:r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культуры, спорта и молодежной политики администрации Тайшетского района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151 820,1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621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Управления </a:t>
                      </a:r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 администрации Тайшетского района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1 215 947,5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343">
                <a:tc>
                  <a:txBody>
                    <a:bodyPr/>
                    <a:lstStyle/>
                    <a:p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Финансового </a:t>
                      </a:r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управления администрации Тайшетского района </a:t>
                      </a:r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 финансовая</a:t>
                      </a:r>
                      <a:r>
                        <a:rPr kumimoji="0" lang="ru-RU" sz="1000" i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i="1" kern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бюджетам </a:t>
                      </a:r>
                      <a:r>
                        <a:rPr kumimoji="0" lang="ru-RU" sz="1000" i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130 690,7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130 051,1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941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Комитета</a:t>
                      </a:r>
                      <a:r>
                        <a:rPr kumimoji="0" lang="ru-RU" sz="1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управлению муниципальным имуществом, строительству, архитектуре и жилищно-коммунальному хозяйству администрации Тайшетского района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24 672,6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953">
                <a:tc>
                  <a:txBody>
                    <a:bodyPr/>
                    <a:lstStyle/>
                    <a:p>
                      <a:r>
                        <a:rPr kumimoji="0" lang="ru-RU" sz="1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</a:t>
                      </a:r>
                      <a:r>
                        <a:rPr kumimoji="0" lang="ru-RU" sz="1000" i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Отдела </a:t>
                      </a:r>
                      <a:r>
                        <a:rPr kumimoji="0" lang="ru-RU" sz="1000" i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предоставлению гражданам субсидий на оплату жилья и коммунальных услуг администрации Тайшетского </a:t>
                      </a:r>
                      <a:r>
                        <a:rPr kumimoji="0" lang="ru-RU" sz="1000" i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 и предоставление гражданам субсидий на оплату жилья и коммунальных услуг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72 611,0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86700" y="590550"/>
            <a:ext cx="1257300" cy="266700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398" y="646837"/>
            <a:ext cx="7629204" cy="8771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</a:t>
            </a: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514600" y="2133600"/>
            <a:ext cx="4191000" cy="35052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2514601"/>
            <a:ext cx="29718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Финансовое управление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Администрации Тайшетского района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 665009, г. Тайшет, ул. Суворова. 13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Тел./факс: (395-63) 2-12-41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Адрес электронной почты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2"/>
              </a:rPr>
              <a:t>fin31@gfu.ru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45" y="563418"/>
            <a:ext cx="7850910" cy="535709"/>
          </a:xfrm>
          <a:solidFill>
            <a:schemeClr val="accent5">
              <a:lumMod val="20000"/>
              <a:lumOff val="80000"/>
            </a:schemeClr>
          </a:solidFill>
          <a:ln cap="sq">
            <a:solidFill>
              <a:srgbClr val="00B0F0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Arial" pitchFamily="34" charset="0"/>
              </a:rPr>
              <a:t>Бюджетная система  и бюджетный процесс в муниципальном образовании «Тайшетский район»</a:t>
            </a:r>
            <a:endParaRPr lang="ru-RU" sz="18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195" y="2916195"/>
            <a:ext cx="8192529" cy="568410"/>
          </a:xfrm>
          <a:prstGeom prst="rect">
            <a:avLst/>
          </a:prstGeom>
          <a:solidFill>
            <a:schemeClr val="bg1"/>
          </a:solidFill>
          <a:ln cap="sq">
            <a:solidFill>
              <a:srgbClr val="00B0F0"/>
            </a:solidFill>
            <a:prstDash val="solid"/>
          </a:ln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Этапы бюджетного процесса</a:t>
            </a:r>
            <a:r>
              <a:rPr kumimoji="0" lang="ru-RU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 в муниципальном образовании «Тайшетский район»</a:t>
            </a:r>
            <a:endParaRPr kumimoji="0" lang="ru-RU" b="1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3070" y="1228436"/>
            <a:ext cx="7878618" cy="340872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Консолидированный бюджет  Тайшетского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 noChangeAspect="1"/>
          </p:cNvSpPr>
          <p:nvPr/>
        </p:nvSpPr>
        <p:spPr>
          <a:xfrm>
            <a:off x="3916217" y="1841156"/>
            <a:ext cx="2152073" cy="7661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бюджетов городских поселений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 noChangeAspect="1"/>
          </p:cNvSpPr>
          <p:nvPr/>
        </p:nvSpPr>
        <p:spPr>
          <a:xfrm>
            <a:off x="6536724" y="1800225"/>
            <a:ext cx="1859131" cy="794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22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бюджета  сельских поселений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rot="10800000" flipV="1">
            <a:off x="2219129" y="1606377"/>
            <a:ext cx="610569" cy="284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1" idx="0"/>
          </p:cNvCxnSpPr>
          <p:nvPr/>
        </p:nvCxnSpPr>
        <p:spPr>
          <a:xfrm rot="5400000">
            <a:off x="4856393" y="1705170"/>
            <a:ext cx="271848" cy="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>
            <a:off x="6907427" y="1581665"/>
            <a:ext cx="558863" cy="218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 noChangeAspect="1"/>
          </p:cNvSpPr>
          <p:nvPr/>
        </p:nvSpPr>
        <p:spPr>
          <a:xfrm>
            <a:off x="1224000" y="1890583"/>
            <a:ext cx="1990255" cy="741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Бюджет  муниципального района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4610100" y="157018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7" name="Схема 66"/>
          <p:cNvGraphicFramePr/>
          <p:nvPr/>
        </p:nvGraphicFramePr>
        <p:xfrm>
          <a:off x="196645" y="3546389"/>
          <a:ext cx="6834350" cy="312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Заголовок 1"/>
          <p:cNvSpPr txBox="1">
            <a:spLocks noChangeAspect="1"/>
          </p:cNvSpPr>
          <p:nvPr/>
        </p:nvSpPr>
        <p:spPr>
          <a:xfrm>
            <a:off x="7142204" y="3558747"/>
            <a:ext cx="1853515" cy="432486"/>
          </a:xfrm>
          <a:prstGeom prst="rect">
            <a:avLst/>
          </a:prstGeom>
          <a:solidFill>
            <a:schemeClr val="bg2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июля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14 ноября  2018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 noChangeAspect="1"/>
          </p:cNvSpPr>
          <p:nvPr/>
        </p:nvSpPr>
        <p:spPr>
          <a:xfrm>
            <a:off x="7154562" y="4065374"/>
            <a:ext cx="1816442" cy="420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 ноября – 31 декабря 2018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 noChangeAspect="1"/>
          </p:cNvSpPr>
          <p:nvPr/>
        </p:nvSpPr>
        <p:spPr>
          <a:xfrm>
            <a:off x="7154562" y="4522573"/>
            <a:ext cx="1816443" cy="407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января – 31 декабря 2019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 noChangeAspect="1"/>
          </p:cNvSpPr>
          <p:nvPr/>
        </p:nvSpPr>
        <p:spPr>
          <a:xfrm>
            <a:off x="7154562" y="4979774"/>
            <a:ext cx="1816443" cy="469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 января -30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апреля 2020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 noChangeAspect="1"/>
          </p:cNvSpPr>
          <p:nvPr/>
        </p:nvSpPr>
        <p:spPr>
          <a:xfrm>
            <a:off x="7166920" y="5498757"/>
            <a:ext cx="1791729" cy="593123"/>
          </a:xfrm>
          <a:prstGeom prst="rect">
            <a:avLst/>
          </a:prstGeom>
          <a:solidFill>
            <a:schemeClr val="bg1">
              <a:lumMod val="85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30 апреля -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31 мая 2020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9636"/>
            <a:ext cx="8229600" cy="115454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Доходы бюджета  – поступающие в бюджет денежные средства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Расходы бюджета – выплачиваемые из бюджета денежные средства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Дефицит бюджета - превышение расходов бюджета над его доходами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Профицит бюджета - превышение доходов бюджета над его расходами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14400" y="646545"/>
            <a:ext cx="80010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Что такое «БЮДЖЕТ»?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819" y="3223491"/>
            <a:ext cx="82296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Что такое «ДЕФИЦИТ» и «ПРОФИЦИТ» бюджета?</a:t>
            </a:r>
            <a:endParaRPr lang="en-US" sz="14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219" y="3722255"/>
            <a:ext cx="59805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Не всегда доходы равны расходам, поэтому бюджет бывает</a:t>
            </a:r>
            <a:endParaRPr lang="en-US" sz="14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4" descr="C:\Users\finupr\Desktop\fed7c7418dd0f5b0d055843e437c01ec4c2b23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635" y="4313382"/>
            <a:ext cx="1856510" cy="1745673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6619" y="4165600"/>
            <a:ext cx="2235199" cy="902375"/>
          </a:xfrm>
          <a:prstGeom prst="roundRect">
            <a:avLst/>
          </a:prstGeom>
          <a:solidFill>
            <a:srgbClr val="66FFFF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ПРОФИЦИТНЫЙ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200" b="1" dirty="0" smtClean="0">
                <a:solidFill>
                  <a:srgbClr val="E5462B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бюджета над его расходами</a:t>
            </a:r>
            <a:endParaRPr lang="en-US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75926" y="4174836"/>
            <a:ext cx="2466109" cy="902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ДЕФИЦИТНЫЙ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200" b="1" dirty="0" smtClean="0">
                <a:solidFill>
                  <a:srgbClr val="E5462B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бюджета над его доходами</a:t>
            </a:r>
            <a:endParaRPr lang="en-US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71491" y="5763491"/>
            <a:ext cx="2031999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Calibri" pitchFamily="34" charset="0"/>
              </a:rPr>
              <a:t>Недостающие средства берутся в долг</a:t>
            </a:r>
            <a:endParaRPr lang="en-US" sz="11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9019" y="5791200"/>
            <a:ext cx="2027381" cy="600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Calibri" pitchFamily="34" charset="0"/>
              </a:rPr>
              <a:t>Свободные средства направляются на покрытие долга</a:t>
            </a:r>
            <a:endParaRPr lang="en-US" sz="11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542472" y="5116944"/>
            <a:ext cx="581891" cy="5726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927275" y="5116945"/>
            <a:ext cx="544944" cy="544946"/>
          </a:xfrm>
          <a:prstGeom prst="downArrow">
            <a:avLst>
              <a:gd name="adj1" fmla="val 50000"/>
              <a:gd name="adj2" fmla="val 6095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9" y="694851"/>
            <a:ext cx="5754255" cy="33962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Гражданин и его участие в бюджетном процессе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611418" y="1200728"/>
            <a:ext cx="2373746" cy="729672"/>
          </a:xfrm>
          <a:prstGeom prst="downArrow">
            <a:avLst>
              <a:gd name="adj1" fmla="val 50000"/>
              <a:gd name="adj2" fmla="val 1923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75709" y="5412510"/>
            <a:ext cx="3398982" cy="868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Гражданин – получатель социальных гарантий и услуг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666836" y="4424218"/>
            <a:ext cx="2244437" cy="748145"/>
          </a:xfrm>
          <a:prstGeom prst="downArrow">
            <a:avLst>
              <a:gd name="adj1" fmla="val 50000"/>
              <a:gd name="adj2" fmla="val 314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800" y="2124363"/>
            <a:ext cx="2022764" cy="22074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3345" y="2447636"/>
            <a:ext cx="1764146" cy="162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Гражданин -  участник публичных слушаний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по проекту бюджета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0327" y="2170545"/>
            <a:ext cx="2013528" cy="2253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38109" y="2558473"/>
            <a:ext cx="1736436" cy="1477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rIns="0" bIns="0" anchor="ctr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Гражданин – участник публичных слушаний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по исполнению бюджета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finupr\Desktop\Bezheck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164" y="2318327"/>
            <a:ext cx="2539999" cy="1902691"/>
          </a:xfrm>
          <a:prstGeom prst="rect">
            <a:avLst/>
          </a:prstGeom>
          <a:noFill/>
        </p:spPr>
      </p:pic>
      <p:pic>
        <p:nvPicPr>
          <p:cNvPr id="1028" name="Picture 4" descr="C:\Users\finupr\Desktop\08ae313b991a0274daac29dc0796f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5526" y="4692073"/>
            <a:ext cx="2244437" cy="189345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48727" y="1274617"/>
            <a:ext cx="1108364" cy="526473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НАЛОГИ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67201" y="4488874"/>
            <a:ext cx="1025235" cy="508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УСЛУГИ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419928" y="2031999"/>
            <a:ext cx="775854" cy="2419927"/>
          </a:xfrm>
          <a:prstGeom prst="rightArrow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66FFFF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лево 22"/>
          <p:cNvSpPr/>
          <p:nvPr/>
        </p:nvSpPr>
        <p:spPr>
          <a:xfrm>
            <a:off x="6096000" y="1995054"/>
            <a:ext cx="720436" cy="2521527"/>
          </a:xfrm>
          <a:prstGeom prst="leftArrow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66FF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finupr\Desktop\publichnye-slusha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804" y="4701396"/>
            <a:ext cx="2489537" cy="192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06" y="628072"/>
            <a:ext cx="7401698" cy="53571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 проекта  бюджета основывается на: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29674" y="1556925"/>
            <a:ext cx="788785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прогнозе социально-экономического развития муниципального образования "Тайшетский район";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бюджетном прогнозе муниципального образования "Тайшетский район" (проекте бюджетного прогноза, проекта изменений бюджетного прогноза) на долгосрочный период;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основных направлениях бюджетной и налоговой политики муниципального образования "Тайшетский район";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муниципальных программах (проектах муниципальных программ, проектах изменений указанных программ).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C:\Users\finupr\Desktop\003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575" t="17848" b="5774"/>
          <a:stretch>
            <a:fillRect/>
          </a:stretch>
        </p:blipFill>
        <p:spPr bwMode="auto">
          <a:xfrm>
            <a:off x="765671" y="4893277"/>
            <a:ext cx="5326210" cy="1680518"/>
          </a:xfrm>
          <a:prstGeom prst="rect">
            <a:avLst/>
          </a:prstGeom>
          <a:noFill/>
        </p:spPr>
      </p:pic>
      <p:pic>
        <p:nvPicPr>
          <p:cNvPr id="1026" name="Picture 2" descr="C:\Users\finupr\Desktop\poslanie-prezidenta-federalnomu-sobraniyu-na-2017-god-3-768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4905632"/>
            <a:ext cx="2341562" cy="1655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2581"/>
            <a:ext cx="7696200" cy="64716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lang="ru-RU" sz="1800" dirty="0">
              <a:solidFill>
                <a:schemeClr val="tx1"/>
              </a:solidFill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509" y="2817340"/>
            <a:ext cx="3389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Индекс промышленного производства </a:t>
            </a:r>
          </a:p>
          <a:p>
            <a:pPr algn="ctr"/>
            <a:r>
              <a:rPr lang="ru-RU" sz="1400" b="1" dirty="0" smtClean="0"/>
              <a:t>(в % к предыдущему году)</a:t>
            </a:r>
            <a:endParaRPr lang="ru-RU" sz="1400" b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603483" y="3731740"/>
          <a:ext cx="4110183" cy="312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1149178"/>
            <a:ext cx="9144000" cy="148281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/>
              <a:t> </a:t>
            </a:r>
            <a:r>
              <a:rPr lang="ru-RU" sz="1300" i="1" dirty="0" smtClean="0"/>
              <a:t>Прогноз социально-экономического развития муниципального образования «Тайшетский район»  представляет собой систему показателей, содержащих интегрированные количественные и качественные характеристики социально-экономического развития муниципального образования «Тайшетский район».  За основу разработки приняты прогнозы основных организаций и предприятий Тайшетского района, с учетом тенденций, складывающихся в их развития, а также статистические данные. Прогноз базируется на обязательном выполнении  в экономической и социальной сферах мер, намеченных Правительством Российской Федерации, Правительством Иркутской области и администрацией Тайшетского района.  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8255" y="2570205"/>
            <a:ext cx="4045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Выручка от реализации продукции, работ, услуг без учета централизованных плательщиков                (млн. рублей)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4661617" y="3707027"/>
          <a:ext cx="4247605" cy="315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16072</TotalTime>
  <Words>6349</Words>
  <Application>Microsoft Office PowerPoint</Application>
  <PresentationFormat>Экран (4:3)</PresentationFormat>
  <Paragraphs>985</Paragraphs>
  <Slides>47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 </vt:lpstr>
      <vt:lpstr>Слайд 2</vt:lpstr>
      <vt:lpstr>Паспорт Тайшетского района</vt:lpstr>
      <vt:lpstr>Слайд 4</vt:lpstr>
      <vt:lpstr>Бюджетная система  и бюджетный процесс в муниципальном образовании «Тайшетский район»</vt:lpstr>
      <vt:lpstr>Слайд 6</vt:lpstr>
      <vt:lpstr>Гражданин и его участие в бюджетном процессе</vt:lpstr>
      <vt:lpstr>Составление проекта  бюджета основывается на:</vt:lpstr>
      <vt:lpstr>Основные показатели социально-экономического развития  муниципального образования «Тайшетский район»</vt:lpstr>
      <vt:lpstr>Основные показатели социально-экономического развития  муниципального образования «Тайшетский район»</vt:lpstr>
      <vt:lpstr>Слайд 11</vt:lpstr>
      <vt:lpstr>Слайд 12</vt:lpstr>
      <vt:lpstr>Слайд 13</vt:lpstr>
      <vt:lpstr>Слайд 14</vt:lpstr>
      <vt:lpstr>Слайд 15</vt:lpstr>
      <vt:lpstr>Слайд 16</vt:lpstr>
      <vt:lpstr>Основные параметры бюджета муниципального образования «Тайшетский район» на 2019 и на плановый период   2020 и 2021 годов                                                                                                                                            </vt:lpstr>
      <vt:lpstr>Объем и структура доходов бюджета 2017 – 2021 годы </vt:lpstr>
      <vt:lpstr>Слайд 19</vt:lpstr>
      <vt:lpstr>Слайд 20</vt:lpstr>
      <vt:lpstr>Поступление  по отдельным видам налоговых доходов бюджета</vt:lpstr>
      <vt:lpstr>Слайд 22</vt:lpstr>
      <vt:lpstr>Поступление по отдельным видам неналоговых доходов бюджета</vt:lpstr>
      <vt:lpstr>Объем безвозмездных поступлений бюджета                                                         2017 – 2021 годы</vt:lpstr>
      <vt:lpstr>Слайд 25</vt:lpstr>
      <vt:lpstr>Слайд 26</vt:lpstr>
      <vt:lpstr>Ведомственная структура расходов бюджета</vt:lpstr>
      <vt:lpstr>Слайд 28</vt:lpstr>
      <vt:lpstr>Формирование расходной части бюджета</vt:lpstr>
      <vt:lpstr>Ресурсное обеспечение муниципальных программ на 2019 – 2020 годы</vt:lpstr>
      <vt:lpstr>Муниципальная программа «Молодым семьям – доступное жилье»  на 2014 – 2019 годы</vt:lpstr>
      <vt:lpstr>Муниципальная программа «Охрана окружающей среды и обеспечение экологической безопасности в Тайшетском районе»  на 2018– 2020 годы</vt:lpstr>
      <vt:lpstr>Слайд 33</vt:lpstr>
      <vt:lpstr>Муниципальная программа «Модернизация  объектов коммунальной инфраструктуры муниципального образования «Тайшетский район»  на 2018– 2020 годы</vt:lpstr>
      <vt:lpstr>Муниципальная программа «Управление муниципальными финансами в муниципальном образовании «Тайшетский район» на 2014 – 2019 годы»</vt:lpstr>
      <vt:lpstr>Муниципальная программа «Развитие муниципальной системы образования»                           на 2015 – 2020 годы</vt:lpstr>
      <vt:lpstr>Реализация основных мероприятий  программы в 2019 году</vt:lpstr>
      <vt:lpstr>Муниципальная программа «Развитие культуры» на 2015 – 2020 годы </vt:lpstr>
      <vt:lpstr>Слайд 39</vt:lpstr>
      <vt:lpstr>Слайд 40</vt:lpstr>
      <vt:lpstr>Муниципальная программа «Муниципальное управление» на 2015 – 2020 годы</vt:lpstr>
      <vt:lpstr>Слайд 42</vt:lpstr>
      <vt:lpstr>Слайд 43</vt:lpstr>
      <vt:lpstr>Слайд 44</vt:lpstr>
      <vt:lpstr>Слайд 45</vt:lpstr>
      <vt:lpstr>Расходы бюджета на реализацию непрограммных направлений деятельности на 2019 год   и на плановый период 2020 и 2021 годы                                                                                                                     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1891</cp:revision>
  <dcterms:modified xsi:type="dcterms:W3CDTF">2018-12-06T03:29:16Z</dcterms:modified>
</cp:coreProperties>
</file>